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8"/>
  </p:sldMasterIdLst>
  <p:notesMasterIdLst>
    <p:notesMasterId r:id="rId25"/>
  </p:notesMasterIdLst>
  <p:sldIdLst>
    <p:sldId id="293" r:id="rId9"/>
    <p:sldId id="276" r:id="rId10"/>
    <p:sldId id="288" r:id="rId11"/>
    <p:sldId id="262" r:id="rId12"/>
    <p:sldId id="419" r:id="rId13"/>
    <p:sldId id="751" r:id="rId14"/>
    <p:sldId id="3441" r:id="rId15"/>
    <p:sldId id="284" r:id="rId16"/>
    <p:sldId id="745" r:id="rId17"/>
    <p:sldId id="3450" r:id="rId18"/>
    <p:sldId id="3453" r:id="rId19"/>
    <p:sldId id="3455" r:id="rId20"/>
    <p:sldId id="3440" r:id="rId21"/>
    <p:sldId id="3442" r:id="rId22"/>
    <p:sldId id="3447" r:id="rId23"/>
    <p:sldId id="3448" r:id="rId24"/>
  </p:sldIdLst>
  <p:sldSz cx="12192000" cy="6858000"/>
  <p:notesSz cx="6858000" cy="9144000"/>
  <p:embeddedFontLst>
    <p:embeddedFont>
      <p:font typeface="Hind Madurai" panose="02000000000000000000" pitchFamily="2" charset="0"/>
      <p:regular r:id="rId26"/>
      <p:bold r:id="rId27"/>
    </p:embeddedFont>
    <p:embeddedFont>
      <p:font typeface="Hind Medium" panose="02000000000000000000" pitchFamily="2" charset="0"/>
      <p:regular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ckwell" panose="02060603020205020403" pitchFamily="18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gpyZis8yaoLKbXxqgwvhAerPCI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D772FA-38EE-495D-8A9C-3F427266212D}" v="21" dt="2025-11-06T12:19:24.3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630"/>
  </p:normalViewPr>
  <p:slideViewPr>
    <p:cSldViewPr snapToGrid="0">
      <p:cViewPr varScale="1">
        <p:scale>
          <a:sx n="120" d="100"/>
          <a:sy n="120" d="100"/>
        </p:scale>
        <p:origin x="3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1.fntdata"/><Relationship Id="rId21" Type="http://schemas.openxmlformats.org/officeDocument/2006/relationships/slide" Target="slides/slide13.xml"/><Relationship Id="rId34" Type="http://schemas.openxmlformats.org/officeDocument/2006/relationships/font" Target="fonts/font9.fntdata"/><Relationship Id="rId55" Type="http://schemas.openxmlformats.org/officeDocument/2006/relationships/presProps" Target="pres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4.fntdata"/><Relationship Id="rId54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6.fntdata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59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1411-B107-466D-98BD-BD9A3E7B5B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03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798D8-EDFA-6871-7345-75F22D1C1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96D0792-34A7-E97F-D9B8-484FEB1951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6D9302F-D491-FBA8-8CA5-108EC81B16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909D7D-E124-FDE5-489B-5C667F631A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4437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A930C-8400-3981-F5CE-5EDCA463C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7C86C72-D7FA-E262-AF59-CCC29CF7B9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C65E66-2FCF-3D17-A81A-C7154BBD91A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AE739DB-8F32-D6E8-405B-3C9B91299E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C7083F0-E0A0-5BE1-E83D-C511A5698C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>
              <a:highlight>
                <a:srgbClr val="FFFF00"/>
              </a:highlight>
              <a:ea typeface="Calibri"/>
              <a:cs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6BE2EA-51B4-B24A-FB44-695F41FD93A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898C2C-1219-46A2-1E88-EBDED77835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0136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4" name="Google Shape;3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7D13C-D7B9-BCAE-B0FC-36DC49F01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9FDFF8-63F6-332C-F8BE-138776FB29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225201-9881-3163-A106-5374B890246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40CAFA1-802D-4E2D-50CD-AFE2ED853D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6E55128-E09C-7A74-1EE1-8283A1B70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F0237-60F3-80B5-80C1-95475683ECA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24D6E-1959-A3C9-B8BE-47F1BF0109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060247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D1AA1-ECD7-3397-A042-6CEAE90A3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5657B83-50D3-9E5A-A85E-78DA90BE91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FC08B9D-78B2-E0C2-1C8E-C6328B664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8E62022-767F-4DB3-E90E-CC91D17EA6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844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165CB-78CF-E0FF-D3D3-63E2B5E33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8EF2CCC-C5D0-681F-33AA-0464F70FA1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B802140-A412-2BFC-F940-EA6048BB5B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2DF4B81-8CA4-3CDE-822D-BD7A50F08F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5933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35B32-A20A-C15D-819E-DDF1DC7D1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9A667DD-E237-A96D-FEAA-55C1E63FA0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05E7AA-6621-1DB6-AD91-E00290D5558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4B98595-61BB-DD4A-80C3-7FECA76463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AB4DB7E-BB85-EAEA-2FFD-2C9187D498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>
              <a:highlight>
                <a:srgbClr val="FFFF00"/>
              </a:highlight>
              <a:ea typeface="Calibri"/>
              <a:cs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9B5E7-7706-97D5-A00B-ADD02F6C4D8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5C716-9A59-7DB5-C954-9D06517FB3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653828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51411-B107-466D-98BD-BD9A3E7B5B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60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peningsdia 01 met illustratie">
  <p:cSld name="1_Openingsdia 01 met illustratie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74"/>
          <p:cNvSpPr/>
          <p:nvPr/>
        </p:nvSpPr>
        <p:spPr>
          <a:xfrm>
            <a:off x="6286859" y="0"/>
            <a:ext cx="5926238" cy="6858000"/>
          </a:xfrm>
          <a:prstGeom prst="rect">
            <a:avLst/>
          </a:prstGeom>
          <a:solidFill>
            <a:srgbClr val="F3FF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00" name="Google Shape;300;p74" descr="Afbeelding met kleding, tekenfilm, persoon&#10;&#10;Door AI gegenereerde inhoud is mogelijk onjuist."/>
          <p:cNvPicPr preferRelativeResize="0"/>
          <p:nvPr/>
        </p:nvPicPr>
        <p:blipFill rotWithShape="1">
          <a:blip r:embed="rId2">
            <a:alphaModFix/>
          </a:blip>
          <a:srcRect t="1698" b="21046"/>
          <a:stretch/>
        </p:blipFill>
        <p:spPr>
          <a:xfrm>
            <a:off x="7274635" y="0"/>
            <a:ext cx="443849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74" descr="Afbeelding met kleding, tekenfilm, tekening, clipart&#10;&#10;Door AI gegenereerde inhoud is mogelijk onjuist."/>
          <p:cNvPicPr preferRelativeResize="0"/>
          <p:nvPr/>
        </p:nvPicPr>
        <p:blipFill rotWithShape="1">
          <a:blip r:embed="rId3">
            <a:alphaModFix/>
          </a:blip>
          <a:srcRect l="15388" b="26355"/>
          <a:stretch/>
        </p:blipFill>
        <p:spPr>
          <a:xfrm>
            <a:off x="6286857" y="320514"/>
            <a:ext cx="3755514" cy="6537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74" descr="Afbeelding met tekenfilm&#10;&#10;Door AI gegenereerde inhoud is mogelijk onjuist."/>
          <p:cNvPicPr preferRelativeResize="0"/>
          <p:nvPr/>
        </p:nvPicPr>
        <p:blipFill rotWithShape="1">
          <a:blip r:embed="rId4">
            <a:alphaModFix/>
          </a:blip>
          <a:srcRect r="23172" b="27472"/>
          <a:stretch/>
        </p:blipFill>
        <p:spPr>
          <a:xfrm>
            <a:off x="8803102" y="419666"/>
            <a:ext cx="3409995" cy="6438334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74"/>
          <p:cNvSpPr/>
          <p:nvPr/>
        </p:nvSpPr>
        <p:spPr>
          <a:xfrm>
            <a:off x="10563591" y="5952565"/>
            <a:ext cx="1649506" cy="9054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04" name="Google Shape;304;p74" descr="Afbeelding met Lettertype, Graphics, grafische vormgeving, logo&#10;&#10;Door AI gegenereerde inhoud is mogelijk onjuis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90497" y="6154388"/>
            <a:ext cx="1195693" cy="50178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74"/>
          <p:cNvSpPr txBox="1">
            <a:spLocks noGrp="1"/>
          </p:cNvSpPr>
          <p:nvPr>
            <p:ph type="title"/>
          </p:nvPr>
        </p:nvSpPr>
        <p:spPr>
          <a:xfrm>
            <a:off x="478872" y="3729105"/>
            <a:ext cx="5426270" cy="124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E426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D7E426"/>
                </a:solidFill>
                <a:latin typeface="Frequenz" panose="020B0804040204030804" pitchFamily="34" charset="77"/>
                <a:ea typeface="Frequenz" panose="020B0804040204030804" pitchFamily="34" charset="7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6" name="Google Shape;306;p74"/>
          <p:cNvSpPr txBox="1">
            <a:spLocks noGrp="1"/>
          </p:cNvSpPr>
          <p:nvPr>
            <p:ph type="body" idx="1"/>
          </p:nvPr>
        </p:nvSpPr>
        <p:spPr>
          <a:xfrm>
            <a:off x="478871" y="5301554"/>
            <a:ext cx="5426269" cy="651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dia 10  " preserve="1">
  <p:cSld name="1_Tekst dia 10  ">
    <p:bg>
      <p:bgRef idx="1001">
        <a:schemeClr val="bg1"/>
      </p:bgRef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5"/>
          <p:cNvSpPr/>
          <p:nvPr/>
        </p:nvSpPr>
        <p:spPr>
          <a:xfrm>
            <a:off x="6294574" y="-10572"/>
            <a:ext cx="5897426" cy="6868571"/>
          </a:xfrm>
          <a:prstGeom prst="rect">
            <a:avLst/>
          </a:prstGeom>
          <a:solidFill>
            <a:srgbClr val="D5F5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36" name="Google Shape;236;p65"/>
          <p:cNvSpPr>
            <a:spLocks noGrp="1"/>
          </p:cNvSpPr>
          <p:nvPr>
            <p:ph type="pic" idx="2"/>
          </p:nvPr>
        </p:nvSpPr>
        <p:spPr>
          <a:xfrm>
            <a:off x="6286859" y="-10572"/>
            <a:ext cx="5905141" cy="686857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37" name="Google Shape;237;p65"/>
          <p:cNvSpPr/>
          <p:nvPr/>
        </p:nvSpPr>
        <p:spPr>
          <a:xfrm>
            <a:off x="10563591" y="5952565"/>
            <a:ext cx="1649506" cy="9054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8" name="Google Shape;238;p65" descr="Afbeelding met Lettertype, Graphics, grafische vormgeving, logo&#10;&#10;Door AI gegenereerde inhoud is mogelijk onjuis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90497" y="6154388"/>
            <a:ext cx="1195693" cy="50178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65"/>
          <p:cNvSpPr txBox="1">
            <a:spLocks noGrp="1"/>
          </p:cNvSpPr>
          <p:nvPr>
            <p:ph type="body" idx="1"/>
          </p:nvPr>
        </p:nvSpPr>
        <p:spPr>
          <a:xfrm>
            <a:off x="1972493" y="2521159"/>
            <a:ext cx="3932650" cy="3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ysClr val="windowText" lastClr="000000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0" name="Google Shape;240;p65"/>
          <p:cNvSpPr txBox="1">
            <a:spLocks noGrp="1"/>
          </p:cNvSpPr>
          <p:nvPr>
            <p:ph type="title"/>
          </p:nvPr>
        </p:nvSpPr>
        <p:spPr>
          <a:xfrm>
            <a:off x="478872" y="1079886"/>
            <a:ext cx="5426270" cy="110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0" i="0" u="none" strike="noStrike" cap="none">
                <a:solidFill>
                  <a:sysClr val="windowText" lastClr="000000"/>
                </a:solidFill>
                <a:latin typeface="Frequenz" panose="020B0804040204030804" pitchFamily="34" charset="77"/>
                <a:ea typeface="Frequenz" panose="020B0804040204030804" pitchFamily="34" charset="7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61671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dia 10 met illustratie">
  <p:cSld name="Tekst dia 10 met illustratie">
    <p:bg>
      <p:bgPr>
        <a:solidFill>
          <a:srgbClr val="479000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/>
          <p:nvPr/>
        </p:nvSpPr>
        <p:spPr>
          <a:xfrm>
            <a:off x="6294574" y="-10572"/>
            <a:ext cx="5897426" cy="6868571"/>
          </a:xfrm>
          <a:prstGeom prst="rect">
            <a:avLst/>
          </a:prstGeom>
          <a:solidFill>
            <a:srgbClr val="D5F5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3" name="Google Shape;243;p66"/>
          <p:cNvSpPr/>
          <p:nvPr/>
        </p:nvSpPr>
        <p:spPr>
          <a:xfrm>
            <a:off x="10563591" y="5952565"/>
            <a:ext cx="1649506" cy="9054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44" name="Google Shape;244;p66" descr="Afbeelding met Lettertype, Graphics, grafische vormgeving, logo&#10;&#10;Door AI gegenereerde inhoud is mogelijk onjuis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90497" y="6154388"/>
            <a:ext cx="1195693" cy="50178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66"/>
          <p:cNvSpPr txBox="1">
            <a:spLocks noGrp="1"/>
          </p:cNvSpPr>
          <p:nvPr>
            <p:ph type="body" idx="1"/>
          </p:nvPr>
        </p:nvSpPr>
        <p:spPr>
          <a:xfrm>
            <a:off x="1972493" y="2521159"/>
            <a:ext cx="3932650" cy="3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6" name="Google Shape;246;p66"/>
          <p:cNvSpPr txBox="1">
            <a:spLocks noGrp="1"/>
          </p:cNvSpPr>
          <p:nvPr>
            <p:ph type="title"/>
          </p:nvPr>
        </p:nvSpPr>
        <p:spPr>
          <a:xfrm>
            <a:off x="478872" y="1079886"/>
            <a:ext cx="5426270" cy="110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Frequenz" panose="020B0804040204030804" pitchFamily="34" charset="77"/>
                <a:ea typeface="Frequenz" panose="020B0804040204030804" pitchFamily="34" charset="7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247" name="Google Shape;247;p66" descr="Afbeelding met tekenfilm, kleding, tekening&#10;&#10;Door AI gegenereerde inhoud is mogelijk onjuist."/>
          <p:cNvPicPr preferRelativeResize="0"/>
          <p:nvPr/>
        </p:nvPicPr>
        <p:blipFill rotWithShape="1">
          <a:blip r:embed="rId3">
            <a:alphaModFix/>
          </a:blip>
          <a:srcRect l="5960" t="2603" b="42790"/>
          <a:stretch/>
        </p:blipFill>
        <p:spPr>
          <a:xfrm>
            <a:off x="6286859" y="0"/>
            <a:ext cx="590514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dia 11 met illustratie">
  <p:cSld name="Tekst dia 11 met illustratie">
    <p:bg>
      <p:bgPr>
        <a:solidFill>
          <a:srgbClr val="479000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70"/>
          <p:cNvSpPr/>
          <p:nvPr/>
        </p:nvSpPr>
        <p:spPr>
          <a:xfrm>
            <a:off x="6294574" y="-10572"/>
            <a:ext cx="5897426" cy="68685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71" name="Google Shape;271;p70" descr="Afbeelding met schermopname, kabel&#10;&#10;Door AI gegenereerde inhoud is mogelijk onjuist."/>
          <p:cNvPicPr preferRelativeResize="0"/>
          <p:nvPr/>
        </p:nvPicPr>
        <p:blipFill rotWithShape="1">
          <a:blip r:embed="rId2">
            <a:alphaModFix/>
          </a:blip>
          <a:srcRect l="6684" t="1500" r="11143" b="2837"/>
          <a:stretch/>
        </p:blipFill>
        <p:spPr>
          <a:xfrm>
            <a:off x="6294573" y="-9676"/>
            <a:ext cx="5918524" cy="688992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70"/>
          <p:cNvSpPr/>
          <p:nvPr/>
        </p:nvSpPr>
        <p:spPr>
          <a:xfrm>
            <a:off x="10563591" y="5952565"/>
            <a:ext cx="1649506" cy="9054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73" name="Google Shape;273;p70" descr="Afbeelding met Lettertype, Graphics, grafische vormgeving, logo&#10;&#10;Door AI gegenereerde inhoud is mogelijk onjuis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0497" y="6154388"/>
            <a:ext cx="1195693" cy="50178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70"/>
          <p:cNvSpPr txBox="1">
            <a:spLocks noGrp="1"/>
          </p:cNvSpPr>
          <p:nvPr>
            <p:ph type="body" idx="1"/>
          </p:nvPr>
        </p:nvSpPr>
        <p:spPr>
          <a:xfrm>
            <a:off x="1972493" y="2521159"/>
            <a:ext cx="3932650" cy="3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5" name="Google Shape;275;p70"/>
          <p:cNvSpPr txBox="1">
            <a:spLocks noGrp="1"/>
          </p:cNvSpPr>
          <p:nvPr>
            <p:ph type="title"/>
          </p:nvPr>
        </p:nvSpPr>
        <p:spPr>
          <a:xfrm>
            <a:off x="478872" y="1079886"/>
            <a:ext cx="5426270" cy="110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Frequenz" panose="020B0804040204030804" pitchFamily="34" charset="77"/>
                <a:ea typeface="Frequenz" panose="020B0804040204030804" pitchFamily="34" charset="7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54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kst dia 02">
    <p:bg>
      <p:bgPr>
        <a:solidFill>
          <a:srgbClr val="D7E4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6FFCC853-2A9C-DDEB-0E90-5DCECF23BF55}"/>
              </a:ext>
            </a:extLst>
          </p:cNvPr>
          <p:cNvSpPr/>
          <p:nvPr userDrawn="1"/>
        </p:nvSpPr>
        <p:spPr>
          <a:xfrm>
            <a:off x="0" y="0"/>
            <a:ext cx="12213097" cy="6858000"/>
          </a:xfrm>
          <a:prstGeom prst="rect">
            <a:avLst/>
          </a:prstGeom>
          <a:solidFill>
            <a:srgbClr val="479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EB16861-3C93-6EE9-2C2F-CA29DA9BD9BA}"/>
              </a:ext>
            </a:extLst>
          </p:cNvPr>
          <p:cNvSpPr/>
          <p:nvPr userDrawn="1"/>
        </p:nvSpPr>
        <p:spPr>
          <a:xfrm>
            <a:off x="0" y="6215449"/>
            <a:ext cx="12192000" cy="6425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64B800B5-6279-629E-C815-A82F118A65DB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78872" y="6300464"/>
            <a:ext cx="1493620" cy="4652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 b="0" i="0">
                <a:solidFill>
                  <a:schemeClr val="tx1"/>
                </a:solidFill>
                <a:latin typeface="Hind Madurai" panose="02000000000000000000" pitchFamily="2" charset="77"/>
                <a:cs typeface="Hind Madurai" panose="02000000000000000000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0114A2AB-6EC0-5516-3858-13C6E790DD3B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358540" y="6300464"/>
            <a:ext cx="1493620" cy="4652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 b="0" i="0">
                <a:solidFill>
                  <a:schemeClr val="tx1"/>
                </a:solidFill>
                <a:latin typeface="Hind Madurai" panose="02000000000000000000" pitchFamily="2" charset="77"/>
                <a:cs typeface="Hind Madurai" panose="02000000000000000000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7" name="Afbeelding 6" descr="Afbeelding met Lettertype, Graphics, grafische vormgeving, logo&#10;&#10;Door AI gegenereerde inhoud is mogelijk onjuist.">
            <a:extLst>
              <a:ext uri="{FF2B5EF4-FFF2-40B4-BE49-F238E27FC236}">
                <a16:creationId xmlns:a16="http://schemas.microsoft.com/office/drawing/2014/main" id="{384EDCBF-404F-AAFC-9531-2B41980618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9007" y="6363599"/>
            <a:ext cx="874121" cy="366837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13AAAC7E-42F8-C2E3-2745-2E4CA8C36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72492" y="2009714"/>
            <a:ext cx="8866515" cy="3768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FFFFFF"/>
                </a:solidFill>
                <a:latin typeface="Hind Madurai" panose="02000000000000000000" pitchFamily="2" charset="77"/>
                <a:cs typeface="Hind Madurai" panose="02000000000000000000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07E9791-D3C3-92A3-7162-22EA87FFC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72" y="1079886"/>
            <a:ext cx="5426270" cy="465209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00419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dia 08 ">
    <p:bg>
      <p:bgPr>
        <a:solidFill>
          <a:srgbClr val="479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EEB16861-3C93-6EE9-2C2F-CA29DA9BD9BA}"/>
              </a:ext>
            </a:extLst>
          </p:cNvPr>
          <p:cNvSpPr/>
          <p:nvPr userDrawn="1"/>
        </p:nvSpPr>
        <p:spPr>
          <a:xfrm>
            <a:off x="0" y="6215449"/>
            <a:ext cx="12192000" cy="6425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64B800B5-6279-629E-C815-A82F118A65DB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78872" y="6300464"/>
            <a:ext cx="1493620" cy="4652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 b="0" i="0">
                <a:solidFill>
                  <a:schemeClr val="tx1"/>
                </a:solidFill>
                <a:latin typeface="Hind Madurai" panose="02000000000000000000" pitchFamily="2" charset="77"/>
                <a:cs typeface="Hind Madurai" panose="02000000000000000000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0114A2AB-6EC0-5516-3858-13C6E790DD3B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358540" y="6300464"/>
            <a:ext cx="1493620" cy="4652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 b="0" i="0">
                <a:solidFill>
                  <a:schemeClr val="tx1"/>
                </a:solidFill>
                <a:latin typeface="Hind Madurai" panose="02000000000000000000" pitchFamily="2" charset="77"/>
                <a:cs typeface="Hind Madurai" panose="02000000000000000000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7" name="Afbeelding 6" descr="Afbeelding met Lettertype, Graphics, grafische vormgeving, logo&#10;&#10;Door AI gegenereerde inhoud is mogelijk onjuist.">
            <a:extLst>
              <a:ext uri="{FF2B5EF4-FFF2-40B4-BE49-F238E27FC236}">
                <a16:creationId xmlns:a16="http://schemas.microsoft.com/office/drawing/2014/main" id="{384EDCBF-404F-AAFC-9531-2B41980618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9007" y="6363599"/>
            <a:ext cx="874121" cy="366837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13AAAC7E-42F8-C2E3-2745-2E4CA8C36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72493" y="2009714"/>
            <a:ext cx="3932650" cy="3768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FFFFFF"/>
                </a:solidFill>
                <a:latin typeface="Hind Madurai" panose="02000000000000000000" pitchFamily="2" charset="77"/>
                <a:cs typeface="Hind Madurai" panose="02000000000000000000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07E9791-D3C3-92A3-7162-22EA87FFC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72" y="1079886"/>
            <a:ext cx="5426270" cy="465209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4F6B59C5-ED63-998F-E24C-14ED18BB2F43}"/>
              </a:ext>
            </a:extLst>
          </p:cNvPr>
          <p:cNvSpPr/>
          <p:nvPr userDrawn="1"/>
        </p:nvSpPr>
        <p:spPr>
          <a:xfrm>
            <a:off x="6294574" y="-10571"/>
            <a:ext cx="5897426" cy="6226020"/>
          </a:xfrm>
          <a:prstGeom prst="rect">
            <a:avLst/>
          </a:prstGeom>
          <a:solidFill>
            <a:srgbClr val="D5F5F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EB4ACEF4-E4CC-D00E-A94E-8BE4BA55733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286859" y="6832"/>
            <a:ext cx="5905141" cy="6191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02784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ndertitel 2">
            <a:extLst>
              <a:ext uri="{FF2B5EF4-FFF2-40B4-BE49-F238E27FC236}">
                <a16:creationId xmlns:a16="http://schemas.microsoft.com/office/drawing/2014/main" id="{1740F6E3-BB69-4FDB-B455-05A3929CE3E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31826" y="926508"/>
            <a:ext cx="10209212" cy="57104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l-NL"/>
              <a:t>Voeg ondertitel toe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CDDEA71-C00C-6C4D-C750-D449EEA6F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03450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di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F984049D-D6CF-8AC2-A137-A6514EB84C15}"/>
              </a:ext>
            </a:extLst>
          </p:cNvPr>
          <p:cNvSpPr/>
          <p:nvPr userDrawn="1"/>
        </p:nvSpPr>
        <p:spPr>
          <a:xfrm>
            <a:off x="0" y="6215449"/>
            <a:ext cx="12192000" cy="6425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C87A3BA2-79F5-E51D-EE90-F50C69FE935A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78872" y="6300464"/>
            <a:ext cx="1493620" cy="4652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 b="0" i="0">
                <a:solidFill>
                  <a:schemeClr val="tx1"/>
                </a:solidFill>
                <a:latin typeface="Hind Madurai" panose="02000000000000000000" pitchFamily="2" charset="77"/>
                <a:cs typeface="Hind Madurai" panose="02000000000000000000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242E780B-4F23-1D7B-FDAD-4195DF38C3A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358540" y="6300464"/>
            <a:ext cx="1493620" cy="4652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 b="0" i="0">
                <a:solidFill>
                  <a:schemeClr val="tx1"/>
                </a:solidFill>
                <a:latin typeface="Hind Madurai" panose="02000000000000000000" pitchFamily="2" charset="77"/>
                <a:cs typeface="Hind Madurai" panose="02000000000000000000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11" name="Afbeelding 10" descr="Afbeelding met Lettertype, Graphics, grafische vormgeving, logo&#10;&#10;Door AI gegenereerde inhoud is mogelijk onjuist.">
            <a:extLst>
              <a:ext uri="{FF2B5EF4-FFF2-40B4-BE49-F238E27FC236}">
                <a16:creationId xmlns:a16="http://schemas.microsoft.com/office/drawing/2014/main" id="{98791B3C-68D4-B13F-F289-80C51FA30C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9007" y="6363599"/>
            <a:ext cx="874121" cy="366837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F6066A5C-FD21-E515-27EE-4E4D0CF2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72" y="1232286"/>
            <a:ext cx="5426270" cy="465209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rgbClr val="D7E426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6CAEEBF3-C932-EDDF-BF7E-F2F8D8444BC8}"/>
              </a:ext>
            </a:extLst>
          </p:cNvPr>
          <p:cNvSpPr/>
          <p:nvPr userDrawn="1"/>
        </p:nvSpPr>
        <p:spPr>
          <a:xfrm>
            <a:off x="6294574" y="-10571"/>
            <a:ext cx="5897426" cy="6226020"/>
          </a:xfrm>
          <a:prstGeom prst="rect">
            <a:avLst/>
          </a:prstGeom>
          <a:solidFill>
            <a:srgbClr val="D5F5F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BFE58C5-D2EE-3088-9795-0EA207443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72493" y="2072272"/>
            <a:ext cx="3932650" cy="3768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D7E426"/>
                </a:solidFill>
                <a:latin typeface="Hind Madurai" panose="02000000000000000000" pitchFamily="2" charset="77"/>
                <a:cs typeface="Hind Madurai" panose="02000000000000000000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7" name="Afbeelding 6" descr="Afbeelding met illustratie, clipart, ontwerp&#10;&#10;Door AI gegenereerde inhoud is mogelijk onjuist.">
            <a:extLst>
              <a:ext uri="{FF2B5EF4-FFF2-40B4-BE49-F238E27FC236}">
                <a16:creationId xmlns:a16="http://schemas.microsoft.com/office/drawing/2014/main" id="{D7B2E764-2D86-BF0C-8625-3FD2861208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335" t="3230" r="11672" b="13003"/>
          <a:stretch>
            <a:fillRect/>
          </a:stretch>
        </p:blipFill>
        <p:spPr>
          <a:xfrm>
            <a:off x="6294574" y="468169"/>
            <a:ext cx="5897426" cy="574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0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kst dia 09">
    <p:bg>
      <p:bgPr>
        <a:solidFill>
          <a:srgbClr val="479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EEB16861-3C93-6EE9-2C2F-CA29DA9BD9BA}"/>
              </a:ext>
            </a:extLst>
          </p:cNvPr>
          <p:cNvSpPr/>
          <p:nvPr userDrawn="1"/>
        </p:nvSpPr>
        <p:spPr>
          <a:xfrm>
            <a:off x="0" y="6215449"/>
            <a:ext cx="12192000" cy="6425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64B800B5-6279-629E-C815-A82F118A65DB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78872" y="6300464"/>
            <a:ext cx="1493620" cy="4652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 b="0" i="0">
                <a:solidFill>
                  <a:schemeClr val="tx1"/>
                </a:solidFill>
                <a:latin typeface="Hind Madurai" panose="02000000000000000000" pitchFamily="2" charset="77"/>
                <a:cs typeface="Hind Madurai" panose="02000000000000000000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0114A2AB-6EC0-5516-3858-13C6E790DD3B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358540" y="6300464"/>
            <a:ext cx="1493620" cy="4652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 b="0" i="0">
                <a:solidFill>
                  <a:schemeClr val="tx1"/>
                </a:solidFill>
                <a:latin typeface="Hind Madurai" panose="02000000000000000000" pitchFamily="2" charset="77"/>
                <a:cs typeface="Hind Madurai" panose="02000000000000000000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7" name="Afbeelding 6" descr="Afbeelding met Lettertype, Graphics, grafische vormgeving, logo&#10;&#10;Door AI gegenereerde inhoud is mogelijk onjuist.">
            <a:extLst>
              <a:ext uri="{FF2B5EF4-FFF2-40B4-BE49-F238E27FC236}">
                <a16:creationId xmlns:a16="http://schemas.microsoft.com/office/drawing/2014/main" id="{384EDCBF-404F-AAFC-9531-2B41980618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9007" y="6363599"/>
            <a:ext cx="874121" cy="366837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13AAAC7E-42F8-C2E3-2745-2E4CA8C36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72493" y="2009714"/>
            <a:ext cx="3932650" cy="3768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FFFFFF"/>
                </a:solidFill>
                <a:latin typeface="Hind Madurai" panose="02000000000000000000" pitchFamily="2" charset="77"/>
                <a:cs typeface="Hind Madurai" panose="02000000000000000000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07E9791-D3C3-92A3-7162-22EA87FFC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72" y="1079886"/>
            <a:ext cx="5426270" cy="465209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4F6B59C5-ED63-998F-E24C-14ED18BB2F43}"/>
              </a:ext>
            </a:extLst>
          </p:cNvPr>
          <p:cNvSpPr/>
          <p:nvPr userDrawn="1"/>
        </p:nvSpPr>
        <p:spPr>
          <a:xfrm>
            <a:off x="6294574" y="-10571"/>
            <a:ext cx="5897426" cy="62260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EB4ACEF4-E4CC-D00E-A94E-8BE4BA55733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286859" y="6832"/>
            <a:ext cx="5905141" cy="61912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692726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" preserve="1">
  <p:cSld name="1_Agenda ">
    <p:bg>
      <p:bgRef idx="1001">
        <a:schemeClr val="bg1"/>
      </p:bgRef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2"/>
          <p:cNvSpPr txBox="1">
            <a:spLocks noGrp="1"/>
          </p:cNvSpPr>
          <p:nvPr>
            <p:ph type="title"/>
          </p:nvPr>
        </p:nvSpPr>
        <p:spPr>
          <a:xfrm>
            <a:off x="478871" y="1079886"/>
            <a:ext cx="6572858" cy="642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0" i="0" u="none" strike="noStrike" cap="none">
                <a:solidFill>
                  <a:sysClr val="windowText" lastClr="000000"/>
                </a:solidFill>
                <a:latin typeface="Frequenz" panose="020B0804040204030804" pitchFamily="34" charset="77"/>
                <a:ea typeface="Frequenz" panose="020B0804040204030804" pitchFamily="34" charset="7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5" name="Google Shape;45;p42"/>
          <p:cNvSpPr txBox="1">
            <a:spLocks noGrp="1"/>
          </p:cNvSpPr>
          <p:nvPr>
            <p:ph type="body" idx="1"/>
          </p:nvPr>
        </p:nvSpPr>
        <p:spPr>
          <a:xfrm>
            <a:off x="6434667" y="2119070"/>
            <a:ext cx="5426269" cy="46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ysClr val="windowText" lastClr="000000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42"/>
          <p:cNvSpPr txBox="1">
            <a:spLocks noGrp="1"/>
          </p:cNvSpPr>
          <p:nvPr>
            <p:ph type="body" idx="2"/>
          </p:nvPr>
        </p:nvSpPr>
        <p:spPr>
          <a:xfrm>
            <a:off x="775245" y="2119070"/>
            <a:ext cx="5426269" cy="46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1" i="0" u="none" strike="noStrike" cap="none">
                <a:solidFill>
                  <a:sysClr val="windowText" lastClr="000000"/>
                </a:solidFill>
                <a:latin typeface="Frequenz" panose="020B0804040204030804" pitchFamily="34" charset="77"/>
                <a:ea typeface="Frequenz" panose="020B0804040204030804" pitchFamily="34" charset="77"/>
                <a:cs typeface="Hind Madurai"/>
                <a:sym typeface="Hind Madura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Google Shape;47;p42"/>
          <p:cNvSpPr txBox="1">
            <a:spLocks noGrp="1"/>
          </p:cNvSpPr>
          <p:nvPr>
            <p:ph type="body" idx="3"/>
          </p:nvPr>
        </p:nvSpPr>
        <p:spPr>
          <a:xfrm>
            <a:off x="6434667" y="2811401"/>
            <a:ext cx="5426269" cy="46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ysClr val="windowText" lastClr="000000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Google Shape;48;p42"/>
          <p:cNvSpPr txBox="1">
            <a:spLocks noGrp="1"/>
          </p:cNvSpPr>
          <p:nvPr>
            <p:ph type="body" idx="4"/>
          </p:nvPr>
        </p:nvSpPr>
        <p:spPr>
          <a:xfrm>
            <a:off x="775245" y="2811401"/>
            <a:ext cx="5426269" cy="46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1" i="0" u="none" strike="noStrike" cap="none">
                <a:solidFill>
                  <a:sysClr val="windowText" lastClr="000000"/>
                </a:solidFill>
                <a:latin typeface="Frequenz" panose="020B0804040204030804" pitchFamily="34" charset="77"/>
                <a:ea typeface="Frequenz" panose="020B0804040204030804" pitchFamily="34" charset="77"/>
                <a:cs typeface="Hind Madurai"/>
                <a:sym typeface="Hind Madura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Google Shape;49;p42"/>
          <p:cNvSpPr txBox="1">
            <a:spLocks noGrp="1"/>
          </p:cNvSpPr>
          <p:nvPr>
            <p:ph type="body" idx="5"/>
          </p:nvPr>
        </p:nvSpPr>
        <p:spPr>
          <a:xfrm>
            <a:off x="6434667" y="3503733"/>
            <a:ext cx="5426269" cy="46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ysClr val="windowText" lastClr="000000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Google Shape;50;p42"/>
          <p:cNvSpPr txBox="1">
            <a:spLocks noGrp="1"/>
          </p:cNvSpPr>
          <p:nvPr>
            <p:ph type="body" idx="6"/>
          </p:nvPr>
        </p:nvSpPr>
        <p:spPr>
          <a:xfrm>
            <a:off x="775245" y="3503733"/>
            <a:ext cx="5426269" cy="46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1" i="0" u="none" strike="noStrike" cap="none">
                <a:solidFill>
                  <a:sysClr val="windowText" lastClr="000000"/>
                </a:solidFill>
                <a:latin typeface="Frequenz" panose="020B0804040204030804" pitchFamily="34" charset="77"/>
                <a:ea typeface="Frequenz" panose="020B0804040204030804" pitchFamily="34" charset="77"/>
                <a:cs typeface="Hind Madurai"/>
                <a:sym typeface="Hind Madura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Google Shape;51;p42"/>
          <p:cNvSpPr txBox="1">
            <a:spLocks noGrp="1"/>
          </p:cNvSpPr>
          <p:nvPr>
            <p:ph type="body" idx="7"/>
          </p:nvPr>
        </p:nvSpPr>
        <p:spPr>
          <a:xfrm>
            <a:off x="6434667" y="4196064"/>
            <a:ext cx="5426269" cy="46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ysClr val="windowText" lastClr="000000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42"/>
          <p:cNvSpPr txBox="1">
            <a:spLocks noGrp="1"/>
          </p:cNvSpPr>
          <p:nvPr>
            <p:ph type="body" idx="8"/>
          </p:nvPr>
        </p:nvSpPr>
        <p:spPr>
          <a:xfrm>
            <a:off x="775245" y="4196064"/>
            <a:ext cx="5426269" cy="46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1" i="0" u="none" strike="noStrike" cap="none">
                <a:solidFill>
                  <a:sysClr val="windowText" lastClr="000000"/>
                </a:solidFill>
                <a:latin typeface="Frequenz" panose="020B0804040204030804" pitchFamily="34" charset="77"/>
                <a:ea typeface="Frequenz" panose="020B0804040204030804" pitchFamily="34" charset="77"/>
                <a:cs typeface="Hind Madurai"/>
                <a:sym typeface="Hind Madura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42"/>
          <p:cNvSpPr txBox="1">
            <a:spLocks noGrp="1"/>
          </p:cNvSpPr>
          <p:nvPr>
            <p:ph type="body" idx="9"/>
          </p:nvPr>
        </p:nvSpPr>
        <p:spPr>
          <a:xfrm>
            <a:off x="6434667" y="4888396"/>
            <a:ext cx="5426269" cy="46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ysClr val="windowText" lastClr="000000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42"/>
          <p:cNvSpPr txBox="1">
            <a:spLocks noGrp="1"/>
          </p:cNvSpPr>
          <p:nvPr>
            <p:ph type="body" idx="13"/>
          </p:nvPr>
        </p:nvSpPr>
        <p:spPr>
          <a:xfrm>
            <a:off x="775245" y="4888396"/>
            <a:ext cx="5426269" cy="46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1" i="0" u="none" strike="noStrike" cap="none">
                <a:solidFill>
                  <a:sysClr val="windowText" lastClr="000000"/>
                </a:solidFill>
                <a:latin typeface="Frequenz" panose="020B0804040204030804" pitchFamily="34" charset="77"/>
                <a:ea typeface="Frequenz" panose="020B0804040204030804" pitchFamily="34" charset="77"/>
                <a:cs typeface="Hind Madurai"/>
                <a:sym typeface="Hind Madura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2"/>
          <p:cNvSpPr/>
          <p:nvPr/>
        </p:nvSpPr>
        <p:spPr>
          <a:xfrm>
            <a:off x="10563591" y="5952565"/>
            <a:ext cx="1649506" cy="9054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56" name="Google Shape;56;p42" descr="Afbeelding met Lettertype, Graphics, grafische vormgeving, logo&#10;&#10;Door AI gegenereerde inhoud is mogelijk onjuis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90497" y="6154388"/>
            <a:ext cx="1195693" cy="501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0497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dia 01" preserve="1">
  <p:cSld name="1_Tekst dia 01">
    <p:bg>
      <p:bgRef idx="1001">
        <a:schemeClr val="bg1"/>
      </p:bgRef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body" idx="1"/>
          </p:nvPr>
        </p:nvSpPr>
        <p:spPr>
          <a:xfrm>
            <a:off x="1972492" y="2009714"/>
            <a:ext cx="8866515" cy="3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Google Shape;59;p43"/>
          <p:cNvSpPr txBox="1">
            <a:spLocks noGrp="1"/>
          </p:cNvSpPr>
          <p:nvPr>
            <p:ph type="title"/>
          </p:nvPr>
        </p:nvSpPr>
        <p:spPr>
          <a:xfrm>
            <a:off x="478871" y="1079886"/>
            <a:ext cx="6572857" cy="46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Frequenz" panose="020B0804040204030804" pitchFamily="34" charset="77"/>
                <a:ea typeface="Frequenz" panose="020B0804040204030804" pitchFamily="34" charset="7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43"/>
          <p:cNvSpPr/>
          <p:nvPr/>
        </p:nvSpPr>
        <p:spPr>
          <a:xfrm>
            <a:off x="10563591" y="5952565"/>
            <a:ext cx="1649506" cy="9054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61" name="Google Shape;61;p43" descr="Afbeelding met Lettertype, Graphics, grafische vormgeving, logo&#10;&#10;Door AI gegenereerde inhoud is mogelijk onjuis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90497" y="6154388"/>
            <a:ext cx="1195693" cy="501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3218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dia 02">
  <p:cSld name="Tekst dia 02">
    <p:bg>
      <p:bgPr>
        <a:solidFill>
          <a:srgbClr val="479000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1972492" y="2009714"/>
            <a:ext cx="8866515" cy="3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Google Shape;64;p44"/>
          <p:cNvSpPr txBox="1">
            <a:spLocks noGrp="1"/>
          </p:cNvSpPr>
          <p:nvPr>
            <p:ph type="title"/>
          </p:nvPr>
        </p:nvSpPr>
        <p:spPr>
          <a:xfrm>
            <a:off x="478871" y="1079886"/>
            <a:ext cx="6557359" cy="46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Frequenz" panose="020B0804040204030804" pitchFamily="34" charset="77"/>
                <a:ea typeface="Frequenz" panose="020B0804040204030804" pitchFamily="34" charset="7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44"/>
          <p:cNvSpPr/>
          <p:nvPr/>
        </p:nvSpPr>
        <p:spPr>
          <a:xfrm>
            <a:off x="10563591" y="5952565"/>
            <a:ext cx="1649506" cy="9054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66" name="Google Shape;66;p44" descr="Afbeelding met Lettertype, Graphics, grafische vormgeving, logo&#10;&#10;Door AI gegenereerde inhoud is mogelijk onjuis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90497" y="6154388"/>
            <a:ext cx="1195693" cy="501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dia 03" preserve="1">
  <p:cSld name="1_Tekst dia 03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5"/>
          <p:cNvSpPr txBox="1">
            <a:spLocks noGrp="1"/>
          </p:cNvSpPr>
          <p:nvPr>
            <p:ph type="title"/>
          </p:nvPr>
        </p:nvSpPr>
        <p:spPr>
          <a:xfrm>
            <a:off x="478872" y="4978538"/>
            <a:ext cx="5426270" cy="117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E426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D7E426"/>
                </a:solidFill>
                <a:latin typeface="Frequenz" panose="020B0804040204030804" pitchFamily="34" charset="77"/>
                <a:ea typeface="Frequenz" panose="020B0804040204030804" pitchFamily="34" charset="7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45"/>
          <p:cNvSpPr/>
          <p:nvPr/>
        </p:nvSpPr>
        <p:spPr>
          <a:xfrm>
            <a:off x="6265762" y="0"/>
            <a:ext cx="59262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0" name="Google Shape;70;p45"/>
          <p:cNvSpPr txBox="1">
            <a:spLocks noGrp="1"/>
          </p:cNvSpPr>
          <p:nvPr>
            <p:ph type="body" idx="1"/>
          </p:nvPr>
        </p:nvSpPr>
        <p:spPr>
          <a:xfrm>
            <a:off x="7266551" y="1378423"/>
            <a:ext cx="4398226" cy="4410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2"/>
          </p:nvPr>
        </p:nvSpPr>
        <p:spPr>
          <a:xfrm>
            <a:off x="6792984" y="398709"/>
            <a:ext cx="4871793" cy="736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Frequenz" panose="020B0804040204030804" pitchFamily="34" charset="77"/>
                <a:ea typeface="Frequenz" panose="020B0804040204030804" pitchFamily="34" charset="7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Google Shape;72;p45"/>
          <p:cNvSpPr/>
          <p:nvPr/>
        </p:nvSpPr>
        <p:spPr>
          <a:xfrm>
            <a:off x="10563591" y="5952565"/>
            <a:ext cx="1649506" cy="9054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73" name="Google Shape;73;p45" descr="Afbeelding met Lettertype, Graphics, grafische vormgeving, logo&#10;&#10;Door AI gegenereerde inhoud is mogelijk onjuis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90497" y="6154388"/>
            <a:ext cx="1195693" cy="501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605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dia 07" preserve="1">
  <p:cSld name="1_Tekst dia 07">
    <p:bg>
      <p:bgRef idx="1001">
        <a:schemeClr val="bg1"/>
      </p:bgRef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3"/>
          <p:cNvSpPr/>
          <p:nvPr/>
        </p:nvSpPr>
        <p:spPr>
          <a:xfrm>
            <a:off x="6294574" y="-10572"/>
            <a:ext cx="5897426" cy="6868571"/>
          </a:xfrm>
          <a:prstGeom prst="rect">
            <a:avLst/>
          </a:prstGeom>
          <a:solidFill>
            <a:srgbClr val="479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50" name="Google Shape;150;p53"/>
          <p:cNvSpPr txBox="1">
            <a:spLocks noGrp="1"/>
          </p:cNvSpPr>
          <p:nvPr>
            <p:ph type="body" idx="1"/>
          </p:nvPr>
        </p:nvSpPr>
        <p:spPr>
          <a:xfrm>
            <a:off x="1972493" y="2521159"/>
            <a:ext cx="3932650" cy="3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1" name="Google Shape;151;p53"/>
          <p:cNvSpPr txBox="1">
            <a:spLocks noGrp="1"/>
          </p:cNvSpPr>
          <p:nvPr>
            <p:ph type="title"/>
          </p:nvPr>
        </p:nvSpPr>
        <p:spPr>
          <a:xfrm>
            <a:off x="478872" y="1079886"/>
            <a:ext cx="5426270" cy="110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Frequenz" panose="020B0804040204030804" pitchFamily="34" charset="77"/>
                <a:ea typeface="Frequenz" panose="020B0804040204030804" pitchFamily="34" charset="7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52" name="Google Shape;152;p53"/>
          <p:cNvSpPr>
            <a:spLocks noGrp="1"/>
          </p:cNvSpPr>
          <p:nvPr>
            <p:ph type="pic" idx="2"/>
          </p:nvPr>
        </p:nvSpPr>
        <p:spPr>
          <a:xfrm>
            <a:off x="6286859" y="-10574"/>
            <a:ext cx="5905141" cy="686857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53" name="Google Shape;153;p53"/>
          <p:cNvSpPr/>
          <p:nvPr/>
        </p:nvSpPr>
        <p:spPr>
          <a:xfrm>
            <a:off x="10563591" y="5952565"/>
            <a:ext cx="1649506" cy="9054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54" name="Google Shape;154;p53" descr="Afbeelding met Lettertype, Graphics, grafische vormgeving, logo&#10;&#10;Door AI gegenereerde inhoud is mogelijk onjuis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90497" y="6154388"/>
            <a:ext cx="1195693" cy="501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2413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dia 08" preserve="1">
  <p:cSld name="1_Tekst dia 08">
    <p:bg>
      <p:bgRef idx="1001">
        <a:schemeClr val="bg1"/>
      </p:bgRef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7"/>
          <p:cNvSpPr/>
          <p:nvPr/>
        </p:nvSpPr>
        <p:spPr>
          <a:xfrm>
            <a:off x="6294574" y="-10572"/>
            <a:ext cx="5897426" cy="6868571"/>
          </a:xfrm>
          <a:prstGeom prst="rect">
            <a:avLst/>
          </a:prstGeom>
          <a:solidFill>
            <a:srgbClr val="D7E4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79" name="Google Shape;179;p57"/>
          <p:cNvSpPr>
            <a:spLocks noGrp="1"/>
          </p:cNvSpPr>
          <p:nvPr>
            <p:ph type="pic" idx="2"/>
          </p:nvPr>
        </p:nvSpPr>
        <p:spPr>
          <a:xfrm>
            <a:off x="6286859" y="-10575"/>
            <a:ext cx="5905141" cy="686857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80" name="Google Shape;180;p57"/>
          <p:cNvSpPr/>
          <p:nvPr/>
        </p:nvSpPr>
        <p:spPr>
          <a:xfrm>
            <a:off x="10563591" y="5952565"/>
            <a:ext cx="1649506" cy="9054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81" name="Google Shape;181;p57" descr="Afbeelding met Lettertype, Graphics, grafische vormgeving, logo&#10;&#10;Door AI gegenereerde inhoud is mogelijk onjuis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90497" y="6154388"/>
            <a:ext cx="1195693" cy="50178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57"/>
          <p:cNvSpPr txBox="1">
            <a:spLocks noGrp="1"/>
          </p:cNvSpPr>
          <p:nvPr>
            <p:ph type="body" idx="1"/>
          </p:nvPr>
        </p:nvSpPr>
        <p:spPr>
          <a:xfrm>
            <a:off x="1972493" y="2521159"/>
            <a:ext cx="3932650" cy="3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ysClr val="windowText" lastClr="000000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3" name="Google Shape;183;p57"/>
          <p:cNvSpPr txBox="1">
            <a:spLocks noGrp="1"/>
          </p:cNvSpPr>
          <p:nvPr>
            <p:ph type="title"/>
          </p:nvPr>
        </p:nvSpPr>
        <p:spPr>
          <a:xfrm>
            <a:off x="478872" y="1079886"/>
            <a:ext cx="5426270" cy="110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0" i="0" u="none" strike="noStrike" cap="none">
                <a:solidFill>
                  <a:sysClr val="windowText" lastClr="000000"/>
                </a:solidFill>
                <a:latin typeface="Frequenz" panose="020B0804040204030804" pitchFamily="34" charset="77"/>
                <a:ea typeface="Frequenz" panose="020B0804040204030804" pitchFamily="34" charset="7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01341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dia 08 met illustratie">
  <p:cSld name="Tekst dia 08 met illustratie">
    <p:bg>
      <p:bgPr>
        <a:solidFill>
          <a:srgbClr val="47900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8"/>
          <p:cNvSpPr/>
          <p:nvPr/>
        </p:nvSpPr>
        <p:spPr>
          <a:xfrm>
            <a:off x="6294574" y="-10572"/>
            <a:ext cx="5897426" cy="6868571"/>
          </a:xfrm>
          <a:prstGeom prst="rect">
            <a:avLst/>
          </a:prstGeom>
          <a:solidFill>
            <a:srgbClr val="D7E4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86" name="Google Shape;186;p58" descr="Afbeelding met kleding, tekenfilm, tekening, clipart&#10;&#10;Door AI gegenereerde inhoud is mogelijk onjuist."/>
          <p:cNvPicPr preferRelativeResize="0"/>
          <p:nvPr/>
        </p:nvPicPr>
        <p:blipFill rotWithShape="1">
          <a:blip r:embed="rId2">
            <a:alphaModFix/>
          </a:blip>
          <a:srcRect l="6075" b="25155"/>
          <a:stretch/>
        </p:blipFill>
        <p:spPr>
          <a:xfrm>
            <a:off x="6057842" y="-202671"/>
            <a:ext cx="4430354" cy="7060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8" descr="Afbeelding met kleding, Elleboog, staan, joint&#10;&#10;Door AI gegenereerde inhoud is mogelijk onjuist."/>
          <p:cNvPicPr preferRelativeResize="0"/>
          <p:nvPr/>
        </p:nvPicPr>
        <p:blipFill rotWithShape="1">
          <a:blip r:embed="rId3">
            <a:alphaModFix/>
          </a:blip>
          <a:srcRect r="3419" b="26690"/>
          <a:stretch/>
        </p:blipFill>
        <p:spPr>
          <a:xfrm>
            <a:off x="7941695" y="-57759"/>
            <a:ext cx="4555624" cy="691576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58"/>
          <p:cNvSpPr/>
          <p:nvPr/>
        </p:nvSpPr>
        <p:spPr>
          <a:xfrm>
            <a:off x="10563591" y="5952565"/>
            <a:ext cx="1649506" cy="9054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89" name="Google Shape;189;p58" descr="Afbeelding met Lettertype, Graphics, grafische vormgeving, logo&#10;&#10;Door AI gegenereerde inhoud is mogelijk onjuis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0497" y="6154388"/>
            <a:ext cx="1195693" cy="50178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58"/>
          <p:cNvSpPr txBox="1">
            <a:spLocks noGrp="1"/>
          </p:cNvSpPr>
          <p:nvPr>
            <p:ph type="body" idx="1"/>
          </p:nvPr>
        </p:nvSpPr>
        <p:spPr>
          <a:xfrm>
            <a:off x="1972493" y="2521159"/>
            <a:ext cx="3932650" cy="3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1" name="Google Shape;191;p58"/>
          <p:cNvSpPr txBox="1">
            <a:spLocks noGrp="1"/>
          </p:cNvSpPr>
          <p:nvPr>
            <p:ph type="title"/>
          </p:nvPr>
        </p:nvSpPr>
        <p:spPr>
          <a:xfrm>
            <a:off x="478872" y="1079886"/>
            <a:ext cx="5426270" cy="110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Frequenz" panose="020B0804040204030804" pitchFamily="34" charset="77"/>
                <a:ea typeface="Frequenz" panose="020B0804040204030804" pitchFamily="34" charset="7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dia 09" preserve="1">
  <p:cSld name="1_Tekst dia 09">
    <p:bg>
      <p:bgRef idx="1001">
        <a:schemeClr val="bg1"/>
      </p:bgRef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1"/>
          <p:cNvSpPr/>
          <p:nvPr/>
        </p:nvSpPr>
        <p:spPr>
          <a:xfrm>
            <a:off x="6294574" y="-10572"/>
            <a:ext cx="5897426" cy="6868571"/>
          </a:xfrm>
          <a:prstGeom prst="rect">
            <a:avLst/>
          </a:prstGeom>
          <a:solidFill>
            <a:srgbClr val="F3FF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8" name="Google Shape;208;p61"/>
          <p:cNvSpPr>
            <a:spLocks noGrp="1"/>
          </p:cNvSpPr>
          <p:nvPr>
            <p:ph type="pic" idx="2"/>
          </p:nvPr>
        </p:nvSpPr>
        <p:spPr>
          <a:xfrm>
            <a:off x="6286859" y="0"/>
            <a:ext cx="5905141" cy="686857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09" name="Google Shape;209;p61"/>
          <p:cNvSpPr/>
          <p:nvPr/>
        </p:nvSpPr>
        <p:spPr>
          <a:xfrm>
            <a:off x="10563591" y="5952565"/>
            <a:ext cx="1649506" cy="9054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10" name="Google Shape;210;p61" descr="Afbeelding met Lettertype, Graphics, grafische vormgeving, logo&#10;&#10;Door AI gegenereerde inhoud is mogelijk onjuis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90497" y="6154388"/>
            <a:ext cx="1195693" cy="50178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61"/>
          <p:cNvSpPr txBox="1">
            <a:spLocks noGrp="1"/>
          </p:cNvSpPr>
          <p:nvPr>
            <p:ph type="body" idx="1"/>
          </p:nvPr>
        </p:nvSpPr>
        <p:spPr>
          <a:xfrm>
            <a:off x="1972493" y="2521159"/>
            <a:ext cx="3932650" cy="3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ysClr val="windowText" lastClr="000000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2" name="Google Shape;212;p61"/>
          <p:cNvSpPr txBox="1">
            <a:spLocks noGrp="1"/>
          </p:cNvSpPr>
          <p:nvPr>
            <p:ph type="title"/>
          </p:nvPr>
        </p:nvSpPr>
        <p:spPr>
          <a:xfrm>
            <a:off x="478872" y="1079886"/>
            <a:ext cx="5426270" cy="110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0" i="0" u="none" strike="noStrike" cap="none">
                <a:solidFill>
                  <a:sysClr val="windowText" lastClr="000000"/>
                </a:solidFill>
                <a:latin typeface="Frequenz" panose="020B0804040204030804" pitchFamily="34" charset="77"/>
                <a:ea typeface="Frequenz" panose="020B0804040204030804" pitchFamily="34" charset="7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78720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9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92" r:id="rId2"/>
    <p:sldLayoutId id="2147483686" r:id="rId3"/>
    <p:sldLayoutId id="2147483655" r:id="rId4"/>
    <p:sldLayoutId id="2147483687" r:id="rId5"/>
    <p:sldLayoutId id="2147483688" r:id="rId6"/>
    <p:sldLayoutId id="2147483689" r:id="rId7"/>
    <p:sldLayoutId id="2147483669" r:id="rId8"/>
    <p:sldLayoutId id="2147483690" r:id="rId9"/>
    <p:sldLayoutId id="2147483691" r:id="rId10"/>
    <p:sldLayoutId id="2147483677" r:id="rId11"/>
    <p:sldLayoutId id="2147483681" r:id="rId12"/>
    <p:sldLayoutId id="2147483697" r:id="rId13"/>
    <p:sldLayoutId id="2147483699" r:id="rId14"/>
    <p:sldLayoutId id="2147483701" r:id="rId15"/>
    <p:sldLayoutId id="2147483702" r:id="rId16"/>
    <p:sldLayoutId id="2147483704" r:id="rId17"/>
    <p:sldLayoutId id="214748370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tags" Target="../tags/tag2.xml"/><Relationship Id="rId7" Type="http://schemas.openxmlformats.org/officeDocument/2006/relationships/image" Target="../media/image35.png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4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18.jpeg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5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6F4F3F92-B319-6D95-E1CF-33AC9CAE3697}"/>
              </a:ext>
            </a:extLst>
          </p:cNvPr>
          <p:cNvSpPr txBox="1">
            <a:spLocks/>
          </p:cNvSpPr>
          <p:nvPr/>
        </p:nvSpPr>
        <p:spPr>
          <a:xfrm>
            <a:off x="316948" y="4216947"/>
            <a:ext cx="5426269" cy="46520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NL" sz="1600" dirty="0">
                <a:solidFill>
                  <a:schemeClr val="bg1"/>
                </a:solidFill>
              </a:rPr>
              <a:t>NVvH WG Groene OK</a:t>
            </a:r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F94867C1-FECE-1499-3820-568A6FB69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47" y="2862072"/>
            <a:ext cx="5426270" cy="1354875"/>
          </a:xfrm>
        </p:spPr>
        <p:txBody>
          <a:bodyPr/>
          <a:lstStyle/>
          <a:p>
            <a:r>
              <a:rPr lang="nl-NL" sz="4000" b="1" dirty="0">
                <a:solidFill>
                  <a:schemeClr val="bg1"/>
                </a:solidFill>
                <a:latin typeface="Frequenz Bold" panose="020B0604020202020204" charset="0"/>
                <a:ea typeface="Frequenz Bold" panose="020B0604020202020204" charset="0"/>
              </a:rPr>
              <a:t>Samen de zorg </a:t>
            </a:r>
            <a:r>
              <a:rPr lang="nl-NL" sz="4000" b="1" dirty="0" err="1">
                <a:solidFill>
                  <a:schemeClr val="bg1"/>
                </a:solidFill>
                <a:latin typeface="Frequenz Bold" panose="020B0604020202020204" charset="0"/>
                <a:ea typeface="Frequenz Bold" panose="020B0604020202020204" charset="0"/>
              </a:rPr>
              <a:t>vergroenen</a:t>
            </a:r>
            <a:endParaRPr lang="nl-NL" sz="4000" b="1" dirty="0">
              <a:solidFill>
                <a:schemeClr val="bg1"/>
              </a:solidFill>
              <a:latin typeface="Frequenz Bold" panose="020B0604020202020204" charset="0"/>
              <a:ea typeface="Frequenz Bold" panose="020B0604020202020204" charset="0"/>
            </a:endParaRP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B714790B-D07F-6BD2-A8E7-AB64574CFA82}"/>
              </a:ext>
            </a:extLst>
          </p:cNvPr>
          <p:cNvSpPr txBox="1">
            <a:spLocks/>
          </p:cNvSpPr>
          <p:nvPr/>
        </p:nvSpPr>
        <p:spPr>
          <a:xfrm>
            <a:off x="384048" y="5667795"/>
            <a:ext cx="5359169" cy="46520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NL" sz="1600" dirty="0">
                <a:solidFill>
                  <a:schemeClr val="bg1"/>
                </a:solidFill>
              </a:rPr>
              <a:t>Dr. Lisa-Marie Smale</a:t>
            </a:r>
          </a:p>
        </p:txBody>
      </p:sp>
    </p:spTree>
    <p:extLst>
      <p:ext uri="{BB962C8B-B14F-4D97-AF65-F5344CB8AC3E}">
        <p14:creationId xmlns:p14="http://schemas.microsoft.com/office/powerpoint/2010/main" val="77176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28ECB607-0C43-2C8C-F881-4CDAE00757A8}"/>
              </a:ext>
            </a:extLst>
          </p:cNvPr>
          <p:cNvSpPr/>
          <p:nvPr/>
        </p:nvSpPr>
        <p:spPr>
          <a:xfrm>
            <a:off x="-50" y="-66675"/>
            <a:ext cx="12182525" cy="6367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39978FB7-1631-CE3D-3ECD-E6137673CD40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CED058C6-CFEC-E780-A0CB-AFB6DA167CCE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C583DA6-4CB7-83C9-F655-ADEEBAB2D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72" y="1641861"/>
            <a:ext cx="5426270" cy="465209"/>
          </a:xfrm>
        </p:spPr>
        <p:txBody>
          <a:bodyPr/>
          <a:lstStyle/>
          <a:p>
            <a:endParaRPr lang="nl-NL"/>
          </a:p>
        </p:txBody>
      </p:sp>
      <p:pic>
        <p:nvPicPr>
          <p:cNvPr id="11" name="Afbeelding 10" descr="Afbeelding met tekst, schermopname, Lettertype, Webpagina&#10;&#10;Door AI gegenereerde inhoud is mogelijk onjuist.">
            <a:extLst>
              <a:ext uri="{FF2B5EF4-FFF2-40B4-BE49-F238E27FC236}">
                <a16:creationId xmlns:a16="http://schemas.microsoft.com/office/drawing/2014/main" id="{F5959CD4-636D-2FE2-1CC7-78C3407155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096"/>
          <a:stretch>
            <a:fillRect/>
          </a:stretch>
        </p:blipFill>
        <p:spPr>
          <a:xfrm>
            <a:off x="5869" y="1539649"/>
            <a:ext cx="6086525" cy="4278440"/>
          </a:xfrm>
          <a:prstGeom prst="rect">
            <a:avLst/>
          </a:prstGeom>
        </p:spPr>
      </p:pic>
      <p:pic>
        <p:nvPicPr>
          <p:cNvPr id="12" name="Afbeelding 11" descr="Afbeelding met tekst, schermopname, Lettertype, Webpagina&#10;&#10;Door AI gegenereerde inhoud is mogelijk onjuist.">
            <a:extLst>
              <a:ext uri="{FF2B5EF4-FFF2-40B4-BE49-F238E27FC236}">
                <a16:creationId xmlns:a16="http://schemas.microsoft.com/office/drawing/2014/main" id="{D19B4544-7CA3-30B7-484E-6CED902842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904"/>
          <a:stretch>
            <a:fillRect/>
          </a:stretch>
        </p:blipFill>
        <p:spPr>
          <a:xfrm>
            <a:off x="6095950" y="1539649"/>
            <a:ext cx="6086525" cy="4294947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B013D8EA-0829-1D63-9171-241B668D8A72}"/>
              </a:ext>
            </a:extLst>
          </p:cNvPr>
          <p:cNvSpPr txBox="1"/>
          <p:nvPr/>
        </p:nvSpPr>
        <p:spPr>
          <a:xfrm>
            <a:off x="167540" y="385580"/>
            <a:ext cx="11601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479000"/>
                </a:solidFill>
                <a:latin typeface="Frequenz" panose="020B0804040204030804"/>
              </a:rPr>
              <a:t>8 interventies om duurzamer voor te schrijven</a:t>
            </a:r>
          </a:p>
        </p:txBody>
      </p:sp>
    </p:spTree>
    <p:extLst>
      <p:ext uri="{BB962C8B-B14F-4D97-AF65-F5344CB8AC3E}">
        <p14:creationId xmlns:p14="http://schemas.microsoft.com/office/powerpoint/2010/main" val="155546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59EDEA0-3288-8278-8542-E5A1CA6363EC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CF575736-5C8D-12B5-70A8-75C6190D1EA2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99BFFB5-DAA2-5FB4-3FC4-B788D4026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8872" y="2422814"/>
            <a:ext cx="5617128" cy="2333913"/>
          </a:xfrm>
        </p:spPr>
        <p:txBody>
          <a:bodyPr/>
          <a:lstStyle/>
          <a:p>
            <a:pPr fontAlgn="base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Cathelijne Appels, vertegenwoordiger FMS</a:t>
            </a:r>
            <a:r>
              <a:rPr lang="en-US" dirty="0">
                <a:solidFill>
                  <a:schemeClr val="bg1"/>
                </a:solidFill>
              </a:rPr>
              <a:t>​</a:t>
            </a:r>
          </a:p>
          <a:p>
            <a:pPr fontAlgn="base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Dr. Emiel Leegwater, vertegenwoordiger jong NVZA</a:t>
            </a:r>
            <a:r>
              <a:rPr lang="en-US" dirty="0">
                <a:solidFill>
                  <a:schemeClr val="bg1"/>
                </a:solidFill>
              </a:rPr>
              <a:t>​</a:t>
            </a:r>
          </a:p>
          <a:p>
            <a:pPr fontAlgn="base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Dr. Henk-Frans Kwint, expert </a:t>
            </a:r>
            <a:r>
              <a:rPr lang="nl-NL" dirty="0" err="1">
                <a:solidFill>
                  <a:schemeClr val="bg1"/>
                </a:solidFill>
              </a:rPr>
              <a:t>deprescribing</a:t>
            </a:r>
            <a:r>
              <a:rPr lang="nl-NL" dirty="0">
                <a:solidFill>
                  <a:schemeClr val="bg1"/>
                </a:solidFill>
              </a:rPr>
              <a:t>​</a:t>
            </a:r>
          </a:p>
          <a:p>
            <a:pPr fontAlgn="base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Marlieke Dietz, vertegenwoordiger De Jonge Specialist</a:t>
            </a:r>
            <a:r>
              <a:rPr lang="en-US" dirty="0">
                <a:solidFill>
                  <a:schemeClr val="bg1"/>
                </a:solidFill>
              </a:rPr>
              <a:t>​</a:t>
            </a:r>
          </a:p>
          <a:p>
            <a:pPr fontAlgn="base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Prof. Dr. Patricia van den Bemt, vertegenwoordiger NFU</a:t>
            </a:r>
            <a:r>
              <a:rPr lang="en-US" dirty="0">
                <a:solidFill>
                  <a:schemeClr val="bg1"/>
                </a:solidFill>
              </a:rPr>
              <a:t>​</a:t>
            </a:r>
          </a:p>
          <a:p>
            <a:pPr fontAlgn="base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Saskia Coenradie, vertegenwoordiger NVZA</a:t>
            </a:r>
            <a:r>
              <a:rPr lang="en-US" dirty="0">
                <a:solidFill>
                  <a:schemeClr val="bg1"/>
                </a:solidFill>
              </a:rPr>
              <a:t>​</a:t>
            </a:r>
          </a:p>
          <a:p>
            <a:pPr fontAlgn="base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Prof. Dr. Tijn Kool, expert (de)implementatie</a:t>
            </a:r>
          </a:p>
          <a:p>
            <a:pPr fontAlgn="base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Dr. Lisa-Marie Smale, apotheker en postdoc programmateam</a:t>
            </a:r>
            <a:r>
              <a:rPr lang="en-US" dirty="0">
                <a:solidFill>
                  <a:schemeClr val="bg1"/>
                </a:solidFill>
              </a:rPr>
              <a:t>​</a:t>
            </a:r>
          </a:p>
          <a:p>
            <a:pPr fontAlgn="base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Dr. Nicole Hunfeld, programmaleider 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849C2D1-925A-9E40-5164-F4FA8DE93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Expertgroep SDZV geneesmiddelen</a:t>
            </a:r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2159508D-77C3-1776-042D-0B46653CF2D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286859" y="0"/>
            <a:ext cx="5905141" cy="6191214"/>
          </a:xfrm>
        </p:spPr>
        <p:txBody>
          <a:bodyPr/>
          <a:lstStyle/>
          <a:p>
            <a:endParaRPr lang="nl-NL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8864E5D8-E768-BF2E-89FE-0DC20337FFC5}"/>
              </a:ext>
            </a:extLst>
          </p:cNvPr>
          <p:cNvSpPr txBox="1"/>
          <p:nvPr/>
        </p:nvSpPr>
        <p:spPr>
          <a:xfrm>
            <a:off x="8260797" y="2348984"/>
            <a:ext cx="2969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Frequenz" panose="020B0804040204030804"/>
              </a:rPr>
              <a:t>Aanmelden interesselijst</a:t>
            </a:r>
            <a:endParaRPr lang="en-US" dirty="0">
              <a:solidFill>
                <a:schemeClr val="bg1"/>
              </a:solidFill>
              <a:latin typeface="Frequenz" panose="020B0804040204030804"/>
            </a:endParaRPr>
          </a:p>
        </p:txBody>
      </p:sp>
      <p:pic>
        <p:nvPicPr>
          <p:cNvPr id="2" name="Afbeelding 1" descr="Afbeelding met tekst, schermopname, Lettertype, Webpagina&#10;&#10;Door AI gegenereerde inhoud is mogelijk onjuist.">
            <a:extLst>
              <a:ext uri="{FF2B5EF4-FFF2-40B4-BE49-F238E27FC236}">
                <a16:creationId xmlns:a16="http://schemas.microsoft.com/office/drawing/2014/main" id="{5D910D4C-DD4A-2CB0-1EC4-100FA71E29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904"/>
          <a:stretch>
            <a:fillRect/>
          </a:stretch>
        </p:blipFill>
        <p:spPr>
          <a:xfrm>
            <a:off x="6283292" y="948134"/>
            <a:ext cx="5905141" cy="4166954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C5730892-6377-FFD7-B579-628D1E80AD4B}"/>
              </a:ext>
            </a:extLst>
          </p:cNvPr>
          <p:cNvSpPr/>
          <p:nvPr/>
        </p:nvSpPr>
        <p:spPr>
          <a:xfrm>
            <a:off x="6279725" y="2348984"/>
            <a:ext cx="2969178" cy="1336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2225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66F25-11AA-0BB4-FDF3-034831253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AE69052-5BA6-16D0-8716-9B321D9B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72" y="489336"/>
            <a:ext cx="5426270" cy="465209"/>
          </a:xfrm>
        </p:spPr>
        <p:txBody>
          <a:bodyPr/>
          <a:lstStyle/>
          <a:p>
            <a:r>
              <a:rPr lang="nl-NL" b="1" dirty="0">
                <a:solidFill>
                  <a:schemeClr val="bg1"/>
                </a:solidFill>
              </a:rPr>
              <a:t>Eenvoudig duurzamer voorschrijven met </a:t>
            </a:r>
            <a:br>
              <a:rPr lang="nl-NL" b="1" dirty="0">
                <a:solidFill>
                  <a:schemeClr val="bg1"/>
                </a:solidFill>
              </a:rPr>
            </a:br>
            <a:r>
              <a:rPr lang="nl-NL" b="1" dirty="0">
                <a:solidFill>
                  <a:schemeClr val="bg1"/>
                </a:solidFill>
              </a:rPr>
              <a:t>Samen de zorg </a:t>
            </a:r>
            <a:r>
              <a:rPr lang="nl-NL" b="1" dirty="0" err="1">
                <a:solidFill>
                  <a:schemeClr val="bg1"/>
                </a:solidFill>
              </a:rPr>
              <a:t>vergroenen</a:t>
            </a:r>
            <a:endParaRPr lang="nl-NL" b="1" dirty="0">
              <a:solidFill>
                <a:schemeClr val="bg1"/>
              </a:solidFill>
              <a:latin typeface="Frequenz Bold" panose="020B0604020202020204" charset="0"/>
              <a:ea typeface="Frequenz Bold" panose="020B0604020202020204" charset="0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55FD46-372D-31D5-69D4-B2ED504500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5072" y="2409741"/>
            <a:ext cx="5273871" cy="3093650"/>
          </a:xfrm>
        </p:spPr>
        <p:txBody>
          <a:bodyPr/>
          <a:lstStyle/>
          <a:p>
            <a:r>
              <a:rPr lang="nl-NL" sz="2400" dirty="0">
                <a:solidFill>
                  <a:srgbClr val="FFFFFF"/>
                </a:solidFill>
              </a:rPr>
              <a:t>Interesse om een interventie in jouw ziekenhuis te implementeren in 2026?</a:t>
            </a:r>
            <a:endParaRPr lang="nl-NL" sz="2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6E5D4E9-B293-0B01-DEDC-3C0AF64BD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60" y="4317237"/>
            <a:ext cx="1320083" cy="132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841535-48CE-EA15-15C8-2857466017B6}"/>
              </a:ext>
            </a:extLst>
          </p:cNvPr>
          <p:cNvSpPr txBox="1"/>
          <p:nvPr/>
        </p:nvSpPr>
        <p:spPr>
          <a:xfrm>
            <a:off x="555072" y="3771900"/>
            <a:ext cx="4998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Frequenz" panose="020B0804040204030804"/>
              </a:rPr>
              <a:t>Aanmelden interesselijst (vrijblijvend)</a:t>
            </a:r>
            <a:endParaRPr lang="en-US" dirty="0">
              <a:solidFill>
                <a:schemeClr val="bg1"/>
              </a:solidFill>
              <a:latin typeface="Frequenz" panose="020B0804040204030804"/>
            </a:endParaRPr>
          </a:p>
        </p:txBody>
      </p:sp>
    </p:spTree>
    <p:extLst>
      <p:ext uri="{BB962C8B-B14F-4D97-AF65-F5344CB8AC3E}">
        <p14:creationId xmlns:p14="http://schemas.microsoft.com/office/powerpoint/2010/main" val="1239744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2D021D4-8D11-7D95-080A-3E20C1AE8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CC86286-86CE-A185-BED0-200193EFF3B4}"/>
              </a:ext>
            </a:extLst>
          </p:cNvPr>
          <p:cNvSpPr/>
          <p:nvPr/>
        </p:nvSpPr>
        <p:spPr>
          <a:xfrm>
            <a:off x="0" y="0"/>
            <a:ext cx="12192001" cy="6300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A55F90-45B6-DE0C-76AB-8482B21E47A4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D7A9A24-9820-F8A3-942B-5509F0552BF6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Rechte verbindingslijn 367">
            <a:extLst>
              <a:ext uri="{FF2B5EF4-FFF2-40B4-BE49-F238E27FC236}">
                <a16:creationId xmlns:a16="http://schemas.microsoft.com/office/drawing/2014/main" id="{93FFCF7E-FBC9-5959-D4CF-771E0C9DDF6E}"/>
              </a:ext>
            </a:extLst>
          </p:cNvPr>
          <p:cNvCxnSpPr>
            <a:cxnSpLocks/>
          </p:cNvCxnSpPr>
          <p:nvPr/>
        </p:nvCxnSpPr>
        <p:spPr>
          <a:xfrm>
            <a:off x="30000" y="3691327"/>
            <a:ext cx="12132000" cy="0"/>
          </a:xfrm>
          <a:prstGeom prst="line">
            <a:avLst/>
          </a:prstGeom>
          <a:ln w="133350" cap="sq">
            <a:solidFill>
              <a:srgbClr val="479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">
            <a:extLst>
              <a:ext uri="{FF2B5EF4-FFF2-40B4-BE49-F238E27FC236}">
                <a16:creationId xmlns:a16="http://schemas.microsoft.com/office/drawing/2014/main" id="{BCBAABEE-D5F0-406B-6164-3BD1B17DE3D1}"/>
              </a:ext>
            </a:extLst>
          </p:cNvPr>
          <p:cNvSpPr txBox="1">
            <a:spLocks/>
          </p:cNvSpPr>
          <p:nvPr/>
        </p:nvSpPr>
        <p:spPr>
          <a:xfrm>
            <a:off x="1225038" y="4804726"/>
            <a:ext cx="2026375" cy="1071352"/>
          </a:xfrm>
          <a:prstGeom prst="rect">
            <a:avLst/>
          </a:prstGeom>
        </p:spPr>
        <p:txBody>
          <a:bodyPr lIns="0" tIns="0" rIns="0" bIns="0" anchor="t" anchorCtr="0"/>
          <a:lstStyle>
            <a:lvl1pPr marL="271463" indent="-2714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61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0" kern="1200" spc="-200" baseline="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tabLst/>
              <a:defRPr sz="1800" b="0" kern="1200" cap="none" spc="-80" baseline="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 spc="-50" baseline="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271463" indent="-2714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61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5" algn="ctr">
              <a:lnSpc>
                <a:spcPct val="113000"/>
              </a:lnSpc>
              <a:spcBef>
                <a:spcPts val="0"/>
              </a:spcBef>
              <a:defRPr/>
            </a:pPr>
            <a:r>
              <a:rPr lang="en-GB" sz="2000" b="1" dirty="0" err="1">
                <a:solidFill>
                  <a:srgbClr val="479000"/>
                </a:solidFill>
                <a:latin typeface="Frequenz" panose="020B0804040204030804"/>
                <a:cs typeface="Poppins SemiBold"/>
              </a:rPr>
              <a:t>Minimaliseren</a:t>
            </a:r>
            <a:r>
              <a:rPr lang="en-GB" sz="2000" b="1" dirty="0">
                <a:solidFill>
                  <a:srgbClr val="479000"/>
                </a:solidFill>
                <a:latin typeface="Frequenz" panose="020B0804040204030804"/>
                <a:cs typeface="Poppins SemiBold"/>
              </a:rPr>
              <a:t> </a:t>
            </a:r>
            <a:r>
              <a:rPr lang="en-GB" sz="2000" b="1" dirty="0" err="1">
                <a:solidFill>
                  <a:srgbClr val="479000"/>
                </a:solidFill>
                <a:latin typeface="Frequenz" panose="020B0804040204030804"/>
                <a:cs typeface="Poppins SemiBold"/>
              </a:rPr>
              <a:t>geneesmiddel-verspilling</a:t>
            </a:r>
            <a:endParaRPr lang="nl-NL" sz="2400" dirty="0">
              <a:solidFill>
                <a:srgbClr val="479000"/>
              </a:solidFill>
              <a:latin typeface="Frequenz" panose="020B0804040204030804"/>
            </a:endParaRP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FFEDC60E-3371-AB27-B585-060D9BE47EDB}"/>
              </a:ext>
            </a:extLst>
          </p:cNvPr>
          <p:cNvSpPr txBox="1">
            <a:spLocks/>
          </p:cNvSpPr>
          <p:nvPr/>
        </p:nvSpPr>
        <p:spPr>
          <a:xfrm>
            <a:off x="4954430" y="4642926"/>
            <a:ext cx="2150093" cy="1181786"/>
          </a:xfrm>
          <a:prstGeom prst="rect">
            <a:avLst/>
          </a:prstGeom>
        </p:spPr>
        <p:txBody>
          <a:bodyPr lIns="0" tIns="0" rIns="0" bIns="0" anchor="t" anchorCtr="0"/>
          <a:lstStyle>
            <a:lvl1pPr marL="271463" indent="-2714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61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0" kern="1200" spc="-200" baseline="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tabLst/>
              <a:defRPr sz="1800" b="0" kern="1200" cap="none" spc="-80" baseline="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 spc="-50" baseline="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271463" indent="-2714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61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5" algn="ctr">
              <a:lnSpc>
                <a:spcPct val="113000"/>
              </a:lnSpc>
              <a:spcBef>
                <a:spcPts val="0"/>
              </a:spcBef>
              <a:defRPr/>
            </a:pPr>
            <a:r>
              <a:rPr lang="en-US" sz="2000" b="1" dirty="0" err="1">
                <a:solidFill>
                  <a:srgbClr val="479000"/>
                </a:solidFill>
                <a:latin typeface="Frequenz" panose="020B0804040204030804"/>
                <a:cs typeface="Arial"/>
              </a:rPr>
              <a:t>Keuze</a:t>
            </a:r>
            <a:r>
              <a:rPr lang="en-US" sz="2000" b="1" dirty="0">
                <a:solidFill>
                  <a:srgbClr val="479000"/>
                </a:solidFill>
                <a:latin typeface="Frequenz" panose="020B0804040204030804"/>
                <a:cs typeface="Arial"/>
              </a:rPr>
              <a:t> </a:t>
            </a:r>
            <a:r>
              <a:rPr lang="en-US" sz="2000" b="1" dirty="0" err="1">
                <a:solidFill>
                  <a:srgbClr val="479000"/>
                </a:solidFill>
                <a:latin typeface="Frequenz" panose="020B0804040204030804"/>
                <a:cs typeface="Arial"/>
              </a:rPr>
              <a:t>voor</a:t>
            </a:r>
            <a:r>
              <a:rPr lang="en-US" sz="2000" b="1" dirty="0">
                <a:solidFill>
                  <a:srgbClr val="479000"/>
                </a:solidFill>
                <a:latin typeface="Frequenz" panose="020B0804040204030804"/>
                <a:cs typeface="Arial"/>
              </a:rPr>
              <a:t> de </a:t>
            </a:r>
            <a:r>
              <a:rPr lang="en-US" sz="2000" b="1" dirty="0" err="1">
                <a:solidFill>
                  <a:srgbClr val="479000"/>
                </a:solidFill>
                <a:latin typeface="Frequenz" panose="020B0804040204030804"/>
                <a:cs typeface="Arial"/>
              </a:rPr>
              <a:t>meest</a:t>
            </a:r>
            <a:r>
              <a:rPr lang="en-US" sz="2000" b="1" dirty="0">
                <a:solidFill>
                  <a:srgbClr val="479000"/>
                </a:solidFill>
                <a:latin typeface="Frequenz" panose="020B0804040204030804"/>
                <a:cs typeface="Arial"/>
              </a:rPr>
              <a:t> </a:t>
            </a:r>
            <a:r>
              <a:rPr lang="en-US" sz="2000" b="1" dirty="0" err="1">
                <a:solidFill>
                  <a:srgbClr val="479000"/>
                </a:solidFill>
                <a:latin typeface="Frequenz" panose="020B0804040204030804"/>
                <a:cs typeface="Arial"/>
              </a:rPr>
              <a:t>duurzame</a:t>
            </a:r>
            <a:r>
              <a:rPr lang="en-US" sz="2000" b="1" dirty="0">
                <a:solidFill>
                  <a:srgbClr val="479000"/>
                </a:solidFill>
                <a:latin typeface="Frequenz" panose="020B0804040204030804"/>
                <a:cs typeface="Arial"/>
              </a:rPr>
              <a:t> </a:t>
            </a:r>
            <a:r>
              <a:rPr lang="en-US" sz="2000" b="1" dirty="0" err="1">
                <a:solidFill>
                  <a:srgbClr val="479000"/>
                </a:solidFill>
                <a:latin typeface="Frequenz" panose="020B0804040204030804"/>
                <a:cs typeface="Arial"/>
              </a:rPr>
              <a:t>toedieningsvorm</a:t>
            </a:r>
            <a:endParaRPr lang="en-GB" sz="2000" b="1" dirty="0">
              <a:solidFill>
                <a:srgbClr val="479000"/>
              </a:solidFill>
              <a:latin typeface="Frequenz" panose="020B0804040204030804"/>
              <a:cs typeface="Arial"/>
            </a:endParaRPr>
          </a:p>
        </p:txBody>
      </p:sp>
      <p:sp>
        <p:nvSpPr>
          <p:cNvPr id="14" name="text">
            <a:extLst>
              <a:ext uri="{FF2B5EF4-FFF2-40B4-BE49-F238E27FC236}">
                <a16:creationId xmlns:a16="http://schemas.microsoft.com/office/drawing/2014/main" id="{75236917-4164-F530-9443-258F29B2B2EA}"/>
              </a:ext>
            </a:extLst>
          </p:cNvPr>
          <p:cNvSpPr txBox="1">
            <a:spLocks/>
          </p:cNvSpPr>
          <p:nvPr/>
        </p:nvSpPr>
        <p:spPr>
          <a:xfrm>
            <a:off x="8487323" y="4698143"/>
            <a:ext cx="2026375" cy="1071352"/>
          </a:xfrm>
          <a:prstGeom prst="rect">
            <a:avLst/>
          </a:prstGeom>
        </p:spPr>
        <p:txBody>
          <a:bodyPr lIns="0" tIns="0" rIns="0" bIns="0" anchor="t" anchorCtr="0"/>
          <a:lstStyle>
            <a:lvl1pPr marL="271463" indent="-2714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61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0" kern="1200" spc="-200" baseline="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tabLst/>
              <a:defRPr sz="1800" b="0" kern="1200" cap="none" spc="-80" baseline="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 spc="-50" baseline="0">
                <a:solidFill>
                  <a:schemeClr val="tx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6pPr>
            <a:lvl7pPr marL="271463" indent="-2714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619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5" algn="ctr">
              <a:lnSpc>
                <a:spcPct val="113000"/>
              </a:lnSpc>
              <a:spcBef>
                <a:spcPts val="0"/>
              </a:spcBef>
              <a:defRPr/>
            </a:pPr>
            <a:r>
              <a:rPr lang="nl-NL" sz="2000" b="1" dirty="0">
                <a:solidFill>
                  <a:srgbClr val="479000"/>
                </a:solidFill>
                <a:latin typeface="Frequenz" panose="020B0804040204030804"/>
                <a:cs typeface="Arial"/>
              </a:rPr>
              <a:t>Stoppen en minderen (</a:t>
            </a:r>
            <a:r>
              <a:rPr lang="nl-NL" sz="2000" b="1" dirty="0" err="1">
                <a:solidFill>
                  <a:srgbClr val="479000"/>
                </a:solidFill>
                <a:latin typeface="Frequenz" panose="020B0804040204030804"/>
                <a:cs typeface="Arial"/>
              </a:rPr>
              <a:t>deprescribing</a:t>
            </a:r>
            <a:r>
              <a:rPr lang="nl-NL" sz="2000" b="1" dirty="0">
                <a:solidFill>
                  <a:srgbClr val="479000"/>
                </a:solidFill>
                <a:latin typeface="Frequenz" panose="020B0804040204030804"/>
                <a:cs typeface="Arial"/>
              </a:rPr>
              <a:t>)</a:t>
            </a:r>
            <a:endParaRPr lang="nl-NL" sz="2400" dirty="0">
              <a:solidFill>
                <a:srgbClr val="479000"/>
              </a:solidFill>
              <a:latin typeface="Frequenz" panose="020B0804040204030804"/>
            </a:endParaRPr>
          </a:p>
        </p:txBody>
      </p:sp>
      <p:pic>
        <p:nvPicPr>
          <p:cNvPr id="15" name="Google Shape;258;p29">
            <a:extLst>
              <a:ext uri="{FF2B5EF4-FFF2-40B4-BE49-F238E27FC236}">
                <a16:creationId xmlns:a16="http://schemas.microsoft.com/office/drawing/2014/main" id="{A486036F-B08B-D474-5602-CACF908FE03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21875" r="21875"/>
          <a:stretch/>
        </p:blipFill>
        <p:spPr>
          <a:xfrm>
            <a:off x="1085552" y="2122161"/>
            <a:ext cx="2305349" cy="221236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val 2">
            <a:extLst>
              <a:ext uri="{FF2B5EF4-FFF2-40B4-BE49-F238E27FC236}">
                <a16:creationId xmlns:a16="http://schemas.microsoft.com/office/drawing/2014/main" id="{B6BB28B7-40BD-4ABC-D399-20F820ACFE27}"/>
              </a:ext>
            </a:extLst>
          </p:cNvPr>
          <p:cNvSpPr/>
          <p:nvPr/>
        </p:nvSpPr>
        <p:spPr>
          <a:xfrm>
            <a:off x="1894771" y="4217928"/>
            <a:ext cx="686908" cy="255586"/>
          </a:xfrm>
          <a:prstGeom prst="roundRect">
            <a:avLst>
              <a:gd name="adj" fmla="val 1156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46">
              <a:defRPr/>
            </a:pPr>
            <a:r>
              <a:rPr lang="en-US" sz="12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1</a:t>
            </a:r>
          </a:p>
        </p:txBody>
      </p:sp>
      <p:pic>
        <p:nvPicPr>
          <p:cNvPr id="17" name="Picture 2" descr="Erasmus MC strijdt tegen afval: infusen worden vervangen door paracetamol |  Rotterdam | AD.nl">
            <a:extLst>
              <a:ext uri="{FF2B5EF4-FFF2-40B4-BE49-F238E27FC236}">
                <a16:creationId xmlns:a16="http://schemas.microsoft.com/office/drawing/2014/main" id="{A7247BF5-CB35-4B0F-AACB-E2FB1471C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6" r="12896"/>
          <a:stretch>
            <a:fillRect/>
          </a:stretch>
        </p:blipFill>
        <p:spPr bwMode="auto">
          <a:xfrm>
            <a:off x="4726564" y="2042254"/>
            <a:ext cx="2292282" cy="229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actical Minimalism: When Less is More - Simply Placed">
            <a:extLst>
              <a:ext uri="{FF2B5EF4-FFF2-40B4-BE49-F238E27FC236}">
                <a16:creationId xmlns:a16="http://schemas.microsoft.com/office/drawing/2014/main" id="{083FA81E-07B4-9CBA-A29F-1458A5380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1" r="12531"/>
          <a:stretch>
            <a:fillRect/>
          </a:stretch>
        </p:blipFill>
        <p:spPr bwMode="auto">
          <a:xfrm>
            <a:off x="8354509" y="2019735"/>
            <a:ext cx="2292007" cy="229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2">
            <a:extLst>
              <a:ext uri="{FF2B5EF4-FFF2-40B4-BE49-F238E27FC236}">
                <a16:creationId xmlns:a16="http://schemas.microsoft.com/office/drawing/2014/main" id="{A20B8939-F833-84DE-FA0F-F2F5A019421F}"/>
              </a:ext>
            </a:extLst>
          </p:cNvPr>
          <p:cNvSpPr/>
          <p:nvPr/>
        </p:nvSpPr>
        <p:spPr>
          <a:xfrm>
            <a:off x="5605276" y="4206732"/>
            <a:ext cx="686908" cy="255586"/>
          </a:xfrm>
          <a:prstGeom prst="roundRect">
            <a:avLst>
              <a:gd name="adj" fmla="val 1156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46">
              <a:defRPr/>
            </a:pPr>
            <a:r>
              <a:rPr lang="nl-NL" sz="12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2</a:t>
            </a:r>
            <a:endParaRPr lang="en-US" sz="1200" b="1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20" name="Oval 2">
            <a:extLst>
              <a:ext uri="{FF2B5EF4-FFF2-40B4-BE49-F238E27FC236}">
                <a16:creationId xmlns:a16="http://schemas.microsoft.com/office/drawing/2014/main" id="{91616F99-A087-4AFF-68FD-969D17FD19CC}"/>
              </a:ext>
            </a:extLst>
          </p:cNvPr>
          <p:cNvSpPr/>
          <p:nvPr/>
        </p:nvSpPr>
        <p:spPr>
          <a:xfrm>
            <a:off x="9157057" y="4219088"/>
            <a:ext cx="686908" cy="255586"/>
          </a:xfrm>
          <a:prstGeom prst="roundRect">
            <a:avLst>
              <a:gd name="adj" fmla="val 1156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46">
              <a:defRPr/>
            </a:pPr>
            <a:r>
              <a:rPr lang="nl-NL" sz="12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3</a:t>
            </a:r>
            <a:endParaRPr lang="en-US" sz="1200" b="1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21" name="TextBox 26">
            <a:extLst>
              <a:ext uri="{FF2B5EF4-FFF2-40B4-BE49-F238E27FC236}">
                <a16:creationId xmlns:a16="http://schemas.microsoft.com/office/drawing/2014/main" id="{59E6025A-C972-F87B-2E67-9E8957155649}"/>
              </a:ext>
            </a:extLst>
          </p:cNvPr>
          <p:cNvSpPr txBox="1"/>
          <p:nvPr/>
        </p:nvSpPr>
        <p:spPr>
          <a:xfrm>
            <a:off x="1035353" y="686368"/>
            <a:ext cx="9988247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b="1" dirty="0" err="1">
                <a:solidFill>
                  <a:srgbClr val="479000"/>
                </a:solidFill>
                <a:latin typeface="Frequenz Bold" panose="020B0804040204030804" pitchFamily="34" charset="0"/>
                <a:ea typeface="Frequenz Bold" panose="020B0804040204030804" pitchFamily="34" charset="0"/>
                <a:cs typeface="Coco Gothic"/>
                <a:sym typeface="Coco Gothic Bold"/>
              </a:rPr>
              <a:t>Geneesmiddelgebruik</a:t>
            </a:r>
            <a:r>
              <a:rPr lang="en-US" sz="3200" b="1" dirty="0">
                <a:solidFill>
                  <a:srgbClr val="479000"/>
                </a:solidFill>
                <a:latin typeface="Frequenz Bold" panose="020B0804040204030804" pitchFamily="34" charset="0"/>
                <a:ea typeface="Frequenz Bold" panose="020B0804040204030804" pitchFamily="34" charset="0"/>
                <a:cs typeface="Coco Gothic"/>
                <a:sym typeface="Coco Gothic Bold"/>
              </a:rPr>
              <a:t> </a:t>
            </a:r>
            <a:r>
              <a:rPr lang="en-US" sz="3200" b="1" dirty="0" err="1">
                <a:solidFill>
                  <a:srgbClr val="479000"/>
                </a:solidFill>
                <a:latin typeface="Frequenz Bold" panose="020B0804040204030804" pitchFamily="34" charset="0"/>
                <a:ea typeface="Frequenz Bold" panose="020B0804040204030804" pitchFamily="34" charset="0"/>
                <a:cs typeface="Coco Gothic"/>
                <a:sym typeface="Coco Gothic Bold"/>
              </a:rPr>
              <a:t>verduurzamen</a:t>
            </a:r>
            <a:endParaRPr lang="en-US" sz="3200" dirty="0">
              <a:solidFill>
                <a:srgbClr val="479000"/>
              </a:solidFill>
              <a:latin typeface="Frequenz Bold" panose="020B0804040204030804" pitchFamily="34" charset="0"/>
              <a:ea typeface="Frequenz Bold" panose="020B0804040204030804" pitchFamily="34" charset="0"/>
              <a:cs typeface="Coco Gothic"/>
              <a:sym typeface="Coco Gothic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E38DBE-84F5-7136-0DF0-3A77503D9678}"/>
              </a:ext>
            </a:extLst>
          </p:cNvPr>
          <p:cNvSpPr/>
          <p:nvPr/>
        </p:nvSpPr>
        <p:spPr>
          <a:xfrm>
            <a:off x="1035353" y="1663701"/>
            <a:ext cx="2355547" cy="4316184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FFFFFF">
                <a:alpha val="8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4227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0971F9D-3502-C355-C908-9ACA21D64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67527752-BF67-13F2-4F83-CBB63DB75679}"/>
              </a:ext>
            </a:extLst>
          </p:cNvPr>
          <p:cNvSpPr/>
          <p:nvPr/>
        </p:nvSpPr>
        <p:spPr>
          <a:xfrm>
            <a:off x="0" y="-373861"/>
            <a:ext cx="12192000" cy="6300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09D2EEE-0C33-4DA8-1817-59069DA0D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4229961"/>
            <a:ext cx="3584001" cy="9650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609630" rtl="0" eaLnBrk="1" latinLnBrk="0" hangingPunct="1">
              <a:defRPr sz="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15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3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6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7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9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707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522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Erasmus MC</a:t>
            </a:r>
          </a:p>
        </p:txBody>
      </p:sp>
      <p:grpSp>
        <p:nvGrpSpPr>
          <p:cNvPr id="58" name="Groep 57">
            <a:extLst>
              <a:ext uri="{FF2B5EF4-FFF2-40B4-BE49-F238E27FC236}">
                <a16:creationId xmlns:a16="http://schemas.microsoft.com/office/drawing/2014/main" id="{64DD3D92-99CD-539B-605F-AAE4E0BB11AB}"/>
              </a:ext>
            </a:extLst>
          </p:cNvPr>
          <p:cNvGrpSpPr/>
          <p:nvPr/>
        </p:nvGrpSpPr>
        <p:grpSpPr>
          <a:xfrm>
            <a:off x="4773813" y="2026551"/>
            <a:ext cx="3338589" cy="4043375"/>
            <a:chOff x="4425911" y="1778066"/>
            <a:chExt cx="3338589" cy="404337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4E28F8AC-47BF-8C81-4B5B-5E14ECAF5D7E}"/>
                </a:ext>
              </a:extLst>
            </p:cNvPr>
            <p:cNvSpPr/>
            <p:nvPr/>
          </p:nvSpPr>
          <p:spPr>
            <a:xfrm>
              <a:off x="4425911" y="1778066"/>
              <a:ext cx="3338589" cy="4043375"/>
            </a:xfrm>
            <a:custGeom>
              <a:avLst/>
              <a:gdLst>
                <a:gd name="connsiteX0" fmla="*/ 1 w 3338589"/>
                <a:gd name="connsiteY0" fmla="*/ 0 h 4043375"/>
                <a:gd name="connsiteX1" fmla="*/ 3338589 w 3338589"/>
                <a:gd name="connsiteY1" fmla="*/ 0 h 4043375"/>
                <a:gd name="connsiteX2" fmla="*/ 3338589 w 3338589"/>
                <a:gd name="connsiteY2" fmla="*/ 636186 h 4043375"/>
                <a:gd name="connsiteX3" fmla="*/ 3338589 w 3338589"/>
                <a:gd name="connsiteY3" fmla="*/ 1012122 h 4043375"/>
                <a:gd name="connsiteX4" fmla="*/ 3338589 w 3338589"/>
                <a:gd name="connsiteY4" fmla="*/ 2021722 h 4043375"/>
                <a:gd name="connsiteX5" fmla="*/ 3338589 w 3338589"/>
                <a:gd name="connsiteY5" fmla="*/ 2315310 h 4043375"/>
                <a:gd name="connsiteX6" fmla="*/ 3338589 w 3338589"/>
                <a:gd name="connsiteY6" fmla="*/ 3349557 h 4043375"/>
                <a:gd name="connsiteX7" fmla="*/ 2644771 w 3338589"/>
                <a:gd name="connsiteY7" fmla="*/ 4043375 h 4043375"/>
                <a:gd name="connsiteX8" fmla="*/ 88065 w 3338589"/>
                <a:gd name="connsiteY8" fmla="*/ 4043375 h 4043375"/>
                <a:gd name="connsiteX9" fmla="*/ 0 w 3338589"/>
                <a:gd name="connsiteY9" fmla="*/ 3987511 h 4043375"/>
                <a:gd name="connsiteX10" fmla="*/ 0 w 3338589"/>
                <a:gd name="connsiteY10" fmla="*/ 2601975 h 4043375"/>
                <a:gd name="connsiteX11" fmla="*/ 0 w 3338589"/>
                <a:gd name="connsiteY11" fmla="*/ 2021722 h 4043375"/>
                <a:gd name="connsiteX12" fmla="*/ 0 w 3338589"/>
                <a:gd name="connsiteY12" fmla="*/ 636186 h 4043375"/>
                <a:gd name="connsiteX13" fmla="*/ 1 w 3338589"/>
                <a:gd name="connsiteY13" fmla="*/ 636183 h 404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38589" h="4043375">
                  <a:moveTo>
                    <a:pt x="1" y="0"/>
                  </a:moveTo>
                  <a:lnTo>
                    <a:pt x="3338589" y="0"/>
                  </a:lnTo>
                  <a:lnTo>
                    <a:pt x="3338589" y="636186"/>
                  </a:lnTo>
                  <a:lnTo>
                    <a:pt x="3338589" y="1012122"/>
                  </a:lnTo>
                  <a:lnTo>
                    <a:pt x="3338589" y="2021722"/>
                  </a:lnTo>
                  <a:lnTo>
                    <a:pt x="3338589" y="2315310"/>
                  </a:lnTo>
                  <a:lnTo>
                    <a:pt x="3338589" y="3349557"/>
                  </a:lnTo>
                  <a:lnTo>
                    <a:pt x="2644771" y="4043375"/>
                  </a:lnTo>
                  <a:lnTo>
                    <a:pt x="88065" y="4043375"/>
                  </a:lnTo>
                  <a:cubicBezTo>
                    <a:pt x="39429" y="4043375"/>
                    <a:pt x="0" y="4018364"/>
                    <a:pt x="0" y="3987511"/>
                  </a:cubicBezTo>
                  <a:lnTo>
                    <a:pt x="0" y="2601975"/>
                  </a:lnTo>
                  <a:lnTo>
                    <a:pt x="0" y="2021722"/>
                  </a:lnTo>
                  <a:lnTo>
                    <a:pt x="0" y="636186"/>
                  </a:lnTo>
                  <a:lnTo>
                    <a:pt x="1" y="636183"/>
                  </a:lnTo>
                  <a:close/>
                </a:path>
              </a:pathLst>
            </a:cu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413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900000" rtlCol="0" anchor="b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nl-NL" sz="100" b="1">
                  <a:solidFill>
                    <a:schemeClr val="tx1"/>
                  </a:solidFill>
                  <a:latin typeface="+mj-lt"/>
                </a:rPr>
                <a:t> </a:t>
              </a: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613E9494-EF3A-0F4D-59EA-44BC8A4C6046}"/>
                </a:ext>
              </a:extLst>
            </p:cNvPr>
            <p:cNvSpPr txBox="1"/>
            <p:nvPr/>
          </p:nvSpPr>
          <p:spPr>
            <a:xfrm>
              <a:off x="4425911" y="5584583"/>
              <a:ext cx="1281063" cy="236858"/>
            </a:xfrm>
            <a:prstGeom prst="rect">
              <a:avLst/>
            </a:prstGeom>
            <a:noFill/>
          </p:spPr>
          <p:txBody>
            <a:bodyPr wrap="square" lIns="72000" tIns="0" rIns="0" bIns="0" rtlCol="0">
              <a:noAutofit/>
            </a:bodyPr>
            <a:lstStyle/>
            <a:p>
              <a:r>
                <a:rPr lang="nl-NL" sz="900">
                  <a:solidFill>
                    <a:schemeClr val="bg1"/>
                  </a:solidFill>
                </a:rPr>
                <a:t>© Robin Utrecht</a:t>
              </a:r>
            </a:p>
          </p:txBody>
        </p:sp>
      </p:grpSp>
      <p:sp>
        <p:nvSpPr>
          <p:cNvPr id="22" name="BLOK 1">
            <a:extLst>
              <a:ext uri="{FF2B5EF4-FFF2-40B4-BE49-F238E27FC236}">
                <a16:creationId xmlns:a16="http://schemas.microsoft.com/office/drawing/2014/main" id="{5024430C-CAC1-F742-9048-7B2D26144F8C}"/>
              </a:ext>
            </a:extLst>
          </p:cNvPr>
          <p:cNvSpPr>
            <a:spLocks/>
          </p:cNvSpPr>
          <p:nvPr/>
        </p:nvSpPr>
        <p:spPr>
          <a:xfrm>
            <a:off x="4751209" y="1926157"/>
            <a:ext cx="3708366" cy="4145304"/>
          </a:xfrm>
          <a:prstGeom prst="roundRect">
            <a:avLst>
              <a:gd name="adj" fmla="val 1713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080000" rIns="252000" bIns="180000" rtlCol="0" anchor="t" anchorCtr="0"/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>
                <a:solidFill>
                  <a:schemeClr val="tx1"/>
                </a:solidFill>
                <a:latin typeface="Frequenz" panose="020B0804040204030804"/>
              </a:rPr>
              <a:t>Als een zorgverlener met </a:t>
            </a:r>
            <a:r>
              <a:rPr lang="nl-NL" sz="1600" b="1" dirty="0">
                <a:solidFill>
                  <a:schemeClr val="tx1"/>
                </a:solidFill>
                <a:latin typeface="Frequenz" panose="020B0804040204030804"/>
              </a:rPr>
              <a:t>20 patiënten </a:t>
            </a:r>
            <a:r>
              <a:rPr lang="nl-NL" sz="1600" dirty="0">
                <a:solidFill>
                  <a:schemeClr val="tx1"/>
                </a:solidFill>
                <a:latin typeface="Frequenz" panose="020B0804040204030804"/>
              </a:rPr>
              <a:t>die dagelijks inhalatiemedicatie gebruiken kiest voor een groener alternatief, scheelt dat op jaarbasis een uitstoot van </a:t>
            </a:r>
            <a:r>
              <a:rPr lang="nl-NL" sz="1600" b="1" dirty="0">
                <a:solidFill>
                  <a:schemeClr val="tx1"/>
                </a:solidFill>
                <a:latin typeface="Frequenz" panose="020B0804040204030804"/>
              </a:rPr>
              <a:t>1800 kg CO2-equivalent. 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>
                <a:solidFill>
                  <a:schemeClr val="tx1"/>
                </a:solidFill>
                <a:latin typeface="Frequenz" panose="020B0804040204030804"/>
              </a:rPr>
              <a:t>Dat is een even grote uitstootreductie als die </a:t>
            </a:r>
            <a:r>
              <a:rPr lang="nl-NL" sz="1600" b="1" dirty="0">
                <a:solidFill>
                  <a:schemeClr val="tx1"/>
                </a:solidFill>
                <a:latin typeface="Frequenz" panose="020B0804040204030804"/>
              </a:rPr>
              <a:t>jaarlijks</a:t>
            </a:r>
            <a:r>
              <a:rPr lang="nl-NL" sz="1600" dirty="0">
                <a:solidFill>
                  <a:schemeClr val="tx1"/>
                </a:solidFill>
                <a:latin typeface="Frequenz" panose="020B0804040204030804"/>
              </a:rPr>
              <a:t> wordt behaald door een </a:t>
            </a:r>
            <a:r>
              <a:rPr lang="nl-NL" sz="1600" b="1" dirty="0">
                <a:solidFill>
                  <a:schemeClr val="tx1"/>
                </a:solidFill>
                <a:latin typeface="Frequenz" panose="020B0804040204030804"/>
              </a:rPr>
              <a:t>brandstofauto in te ruilen voor een elektrische auto</a:t>
            </a:r>
            <a:r>
              <a:rPr lang="nl-NL" sz="1600" dirty="0">
                <a:solidFill>
                  <a:schemeClr val="tx1"/>
                </a:solidFill>
                <a:latin typeface="Frequenz" panose="020B0804040204030804"/>
              </a:rPr>
              <a:t>.</a:t>
            </a:r>
          </a:p>
        </p:txBody>
      </p:sp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id="{EC06F255-F4E6-D2EF-004F-67C93CB7F79A}"/>
              </a:ext>
            </a:extLst>
          </p:cNvPr>
          <p:cNvSpPr>
            <a:spLocks/>
          </p:cNvSpPr>
          <p:nvPr/>
        </p:nvSpPr>
        <p:spPr>
          <a:xfrm>
            <a:off x="4751209" y="1487157"/>
            <a:ext cx="3708366" cy="1338505"/>
          </a:xfrm>
          <a:prstGeom prst="roundRect">
            <a:avLst>
              <a:gd name="adj" fmla="val 3568"/>
            </a:avLst>
          </a:prstGeom>
          <a:solidFill>
            <a:srgbClr val="D7E426"/>
          </a:solidFill>
          <a:ln>
            <a:noFill/>
          </a:ln>
          <a:effectLst>
            <a:outerShdw blurRad="254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360000" rIns="252000" bIns="0" rtlCol="0" anchor="t" anchorCtr="0"/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chemeClr val="bg1"/>
                </a:solidFill>
                <a:latin typeface="Frequenz" panose="020B0804040204030804"/>
              </a:rPr>
              <a:t>Mogelijke milieu-impact</a:t>
            </a:r>
            <a:endParaRPr lang="nl-NL" sz="2400" b="1" dirty="0">
              <a:solidFill>
                <a:schemeClr val="bg1"/>
              </a:solidFill>
              <a:latin typeface="Frequenz" panose="020B0804040204030804"/>
            </a:endParaRPr>
          </a:p>
        </p:txBody>
      </p:sp>
      <p:sp>
        <p:nvSpPr>
          <p:cNvPr id="62" name="Rechthoek: met één afgeronde hoek 61">
            <a:extLst>
              <a:ext uri="{FF2B5EF4-FFF2-40B4-BE49-F238E27FC236}">
                <a16:creationId xmlns:a16="http://schemas.microsoft.com/office/drawing/2014/main" id="{983E7EE8-1EF7-FE33-686F-80B2A365B72E}"/>
              </a:ext>
            </a:extLst>
          </p:cNvPr>
          <p:cNvSpPr/>
          <p:nvPr/>
        </p:nvSpPr>
        <p:spPr>
          <a:xfrm>
            <a:off x="449846" y="1495050"/>
            <a:ext cx="4095298" cy="4574876"/>
          </a:xfrm>
          <a:prstGeom prst="round1Rect">
            <a:avLst>
              <a:gd name="adj" fmla="val 1834"/>
            </a:avLst>
          </a:prstGeom>
          <a:solidFill>
            <a:srgbClr val="B4CF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/>
          </a:p>
        </p:txBody>
      </p:sp>
      <p:sp>
        <p:nvSpPr>
          <p:cNvPr id="74" name="Tekstvak 73">
            <a:extLst>
              <a:ext uri="{FF2B5EF4-FFF2-40B4-BE49-F238E27FC236}">
                <a16:creationId xmlns:a16="http://schemas.microsoft.com/office/drawing/2014/main" id="{339E7739-3CAD-BA88-3558-556DF99CAF12}"/>
              </a:ext>
            </a:extLst>
          </p:cNvPr>
          <p:cNvSpPr txBox="1"/>
          <p:nvPr/>
        </p:nvSpPr>
        <p:spPr>
          <a:xfrm>
            <a:off x="722932" y="1697469"/>
            <a:ext cx="3549125" cy="122191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chemeClr val="bg1"/>
                </a:solidFill>
                <a:latin typeface="Frequenz" panose="020B0804040204030804"/>
              </a:rPr>
              <a:t>Inhalatiemedicatie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Frequenz" panose="020B0804040204030804"/>
                <a:cs typeface="Arial"/>
              </a:rPr>
              <a:t>Impact </a:t>
            </a:r>
            <a:r>
              <a:rPr lang="en-US" sz="1400" dirty="0" err="1">
                <a:solidFill>
                  <a:schemeClr val="bg1"/>
                </a:solidFill>
                <a:latin typeface="Frequenz" panose="020B0804040204030804"/>
                <a:cs typeface="Arial"/>
              </a:rPr>
              <a:t>dosisaerosol</a:t>
            </a:r>
            <a:r>
              <a:rPr lang="en-US" sz="1400" dirty="0">
                <a:solidFill>
                  <a:schemeClr val="bg1"/>
                </a:solidFill>
                <a:latin typeface="Frequenz" panose="020B0804040204030804"/>
                <a:cs typeface="Arial"/>
              </a:rPr>
              <a:t> &gt;&gt; </a:t>
            </a:r>
            <a:r>
              <a:rPr lang="en-US" sz="1400" dirty="0" err="1">
                <a:solidFill>
                  <a:schemeClr val="bg1"/>
                </a:solidFill>
                <a:latin typeface="Frequenz" panose="020B0804040204030804"/>
                <a:cs typeface="Arial"/>
              </a:rPr>
              <a:t>droogpoederinhalator</a:t>
            </a:r>
            <a:endParaRPr lang="nl-NL" sz="2400" dirty="0">
              <a:solidFill>
                <a:schemeClr val="bg1"/>
              </a:solidFill>
              <a:latin typeface="Frequenz" panose="020B0804040204030804"/>
              <a:cs typeface="Arial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88FE847-34B9-4AE8-5C92-E840E1A3FB40}"/>
              </a:ext>
            </a:extLst>
          </p:cNvPr>
          <p:cNvSpPr txBox="1"/>
          <p:nvPr/>
        </p:nvSpPr>
        <p:spPr>
          <a:xfrm>
            <a:off x="8795658" y="5325861"/>
            <a:ext cx="8361332" cy="600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endParaRPr lang="nl-NL" sz="1100" dirty="0">
              <a:solidFill>
                <a:srgbClr val="479000"/>
              </a:solidFill>
              <a:latin typeface="Frequenz" panose="020B0804040204030804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000" dirty="0">
                <a:solidFill>
                  <a:srgbClr val="479000"/>
                </a:solidFill>
                <a:latin typeface="Frequenz" panose="020B0804040204030804"/>
              </a:rPr>
              <a:t>1 Wichers IM, Pieters LI. </a:t>
            </a:r>
            <a:r>
              <a:rPr lang="nl-NL" sz="1000" dirty="0" err="1">
                <a:solidFill>
                  <a:srgbClr val="479000"/>
                </a:solidFill>
                <a:latin typeface="Frequenz" panose="020B0804040204030804"/>
              </a:rPr>
              <a:t>NTvG</a:t>
            </a:r>
            <a:r>
              <a:rPr lang="nl-NL" sz="1000" dirty="0">
                <a:solidFill>
                  <a:srgbClr val="479000"/>
                </a:solidFill>
                <a:latin typeface="Frequenz" panose="020B0804040204030804"/>
              </a:rPr>
              <a:t> (2022).</a:t>
            </a:r>
            <a:endParaRPr lang="nl-NL" sz="3200" dirty="0">
              <a:solidFill>
                <a:srgbClr val="479000"/>
              </a:solidFill>
              <a:latin typeface="Frequenz" panose="020B0804040204030804"/>
            </a:endParaRPr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id="{43F60D20-0E2C-49BF-F12E-5B8029D22289}"/>
              </a:ext>
            </a:extLst>
          </p:cNvPr>
          <p:cNvSpPr txBox="1"/>
          <p:nvPr/>
        </p:nvSpPr>
        <p:spPr>
          <a:xfrm>
            <a:off x="959153" y="635479"/>
            <a:ext cx="10877247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b="1" dirty="0" err="1">
                <a:solidFill>
                  <a:srgbClr val="479000"/>
                </a:solidFill>
                <a:latin typeface="Frequenz Bold" panose="020B0804040204030804" pitchFamily="34" charset="0"/>
                <a:ea typeface="Frequenz Bold" panose="020B0804040204030804" pitchFamily="34" charset="0"/>
                <a:cs typeface="Coco Gothic"/>
                <a:sym typeface="Coco Gothic Bold"/>
              </a:rPr>
              <a:t>Voorbeeld</a:t>
            </a:r>
            <a:r>
              <a:rPr lang="en-US" sz="3200" b="1" dirty="0">
                <a:solidFill>
                  <a:srgbClr val="479000"/>
                </a:solidFill>
                <a:latin typeface="Frequenz Bold" panose="020B0804040204030804" pitchFamily="34" charset="0"/>
                <a:ea typeface="Frequenz Bold" panose="020B0804040204030804" pitchFamily="34" charset="0"/>
                <a:cs typeface="Coco Gothic"/>
                <a:sym typeface="Coco Gothic Bold"/>
              </a:rPr>
              <a:t>: </a:t>
            </a:r>
            <a:r>
              <a:rPr lang="en-US" sz="3200" b="1" dirty="0" err="1">
                <a:solidFill>
                  <a:srgbClr val="479000"/>
                </a:solidFill>
                <a:latin typeface="Frequenz Bold" panose="020B0804040204030804" pitchFamily="34" charset="0"/>
                <a:ea typeface="Frequenz Bold" panose="020B0804040204030804" pitchFamily="34" charset="0"/>
                <a:cs typeface="Coco Gothic"/>
                <a:sym typeface="Coco Gothic Bold"/>
              </a:rPr>
              <a:t>duurzame</a:t>
            </a:r>
            <a:r>
              <a:rPr lang="en-US" sz="3200" b="1" dirty="0">
                <a:solidFill>
                  <a:srgbClr val="479000"/>
                </a:solidFill>
                <a:latin typeface="Frequenz Bold" panose="020B0804040204030804" pitchFamily="34" charset="0"/>
                <a:ea typeface="Frequenz Bold" panose="020B0804040204030804" pitchFamily="34" charset="0"/>
                <a:cs typeface="Coco Gothic"/>
                <a:sym typeface="Coco Gothic Bold"/>
              </a:rPr>
              <a:t> </a:t>
            </a:r>
            <a:r>
              <a:rPr lang="en-US" sz="3200" b="1" dirty="0" err="1">
                <a:solidFill>
                  <a:srgbClr val="479000"/>
                </a:solidFill>
                <a:latin typeface="Frequenz Bold" panose="020B0804040204030804" pitchFamily="34" charset="0"/>
                <a:ea typeface="Frequenz Bold" panose="020B0804040204030804" pitchFamily="34" charset="0"/>
                <a:cs typeface="Coco Gothic"/>
                <a:sym typeface="Coco Gothic Bold"/>
              </a:rPr>
              <a:t>toedieninsvorm</a:t>
            </a:r>
            <a:endParaRPr lang="en-US" sz="3200" dirty="0">
              <a:solidFill>
                <a:srgbClr val="479000"/>
              </a:solidFill>
              <a:latin typeface="Frequenz Bold" panose="020B0804040204030804" pitchFamily="34" charset="0"/>
              <a:ea typeface="Frequenz Bold" panose="020B0804040204030804" pitchFamily="34" charset="0"/>
              <a:cs typeface="Coco Gothic"/>
              <a:sym typeface="Coco Gothic"/>
            </a:endParaRPr>
          </a:p>
        </p:txBody>
      </p:sp>
      <p:pic>
        <p:nvPicPr>
          <p:cNvPr id="4" name="Picture 3" descr="A diagram of a flowchart&#10;&#10;AI-generated content may be incorrect.">
            <a:extLst>
              <a:ext uri="{FF2B5EF4-FFF2-40B4-BE49-F238E27FC236}">
                <a16:creationId xmlns:a16="http://schemas.microsoft.com/office/drawing/2014/main" id="{A3D51D6B-E19D-AD26-33E9-3058593A97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309" y="1440045"/>
            <a:ext cx="3031308" cy="4284181"/>
          </a:xfrm>
          <a:prstGeom prst="rect">
            <a:avLst/>
          </a:prstGeom>
        </p:spPr>
      </p:pic>
      <p:pic>
        <p:nvPicPr>
          <p:cNvPr id="1026" name="Picture 2" descr="Figuur 3 | Inhalatorgebruik in verschillende Europese landen18">
            <a:extLst>
              <a:ext uri="{FF2B5EF4-FFF2-40B4-BE49-F238E27FC236}">
                <a16:creationId xmlns:a16="http://schemas.microsoft.com/office/drawing/2014/main" id="{0B9BCD69-D65A-87FC-6B05-7668DC4EB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52" y="2825662"/>
            <a:ext cx="2945948" cy="289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119819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B27A463A-2C90-9D26-2BEF-C8B45C916286}"/>
              </a:ext>
            </a:extLst>
          </p:cNvPr>
          <p:cNvSpPr/>
          <p:nvPr/>
        </p:nvSpPr>
        <p:spPr>
          <a:xfrm>
            <a:off x="0" y="0"/>
            <a:ext cx="12192000" cy="6300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76B6639-64A5-39DB-FFC1-80722F66E14A}"/>
              </a:ext>
            </a:extLst>
          </p:cNvPr>
          <p:cNvSpPr txBox="1"/>
          <p:nvPr/>
        </p:nvSpPr>
        <p:spPr>
          <a:xfrm>
            <a:off x="416611" y="765644"/>
            <a:ext cx="11383521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dirty="0" err="1">
                <a:solidFill>
                  <a:srgbClr val="479000"/>
                </a:solidFill>
                <a:latin typeface="Frequenz Bold"/>
                <a:ea typeface="Frequenz Bold"/>
                <a:sym typeface="Coco Gothic Bold"/>
              </a:rPr>
              <a:t>Voorbeeld</a:t>
            </a:r>
            <a:r>
              <a:rPr lang="en-US" sz="3200" dirty="0">
                <a:solidFill>
                  <a:srgbClr val="479000"/>
                </a:solidFill>
                <a:latin typeface="Frequenz Bold"/>
                <a:ea typeface="Frequenz Bold"/>
                <a:sym typeface="Coco Gothic Bold"/>
              </a:rPr>
              <a:t> </a:t>
            </a:r>
            <a:r>
              <a:rPr lang="en-US" sz="3200" dirty="0" err="1">
                <a:solidFill>
                  <a:srgbClr val="479000"/>
                </a:solidFill>
                <a:latin typeface="Frequenz Bold"/>
                <a:ea typeface="Frequenz Bold"/>
                <a:sym typeface="Coco Gothic Bold"/>
              </a:rPr>
              <a:t>werkwijze</a:t>
            </a:r>
            <a:endParaRPr lang="en-US" sz="1200" dirty="0">
              <a:solidFill>
                <a:srgbClr val="479000"/>
              </a:solidFill>
              <a:latin typeface="Frequenz Bold" panose="020B0804040204030804" pitchFamily="34" charset="0"/>
              <a:ea typeface="Frequenz Bold" panose="020B08040402040308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4965E9-CA7E-64C1-F1B7-32D512EFA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11" y="1587692"/>
            <a:ext cx="5391523" cy="45179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4AD9F6-3122-4588-F648-3065C66BA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048" y="1587692"/>
            <a:ext cx="5659084" cy="241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32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A3391DE-9FBE-B4E9-C2D4-3801BE8C1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5E95B762-B801-6B3E-4C64-1FA793F3240D}"/>
              </a:ext>
            </a:extLst>
          </p:cNvPr>
          <p:cNvSpPr/>
          <p:nvPr/>
        </p:nvSpPr>
        <p:spPr>
          <a:xfrm>
            <a:off x="0" y="0"/>
            <a:ext cx="12192000" cy="6300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7B7DAE9-6EAF-0BD4-00C9-047366B5A64C}"/>
              </a:ext>
            </a:extLst>
          </p:cNvPr>
          <p:cNvGraphicFramePr>
            <a:graphicFrameLocks noGrp="1"/>
          </p:cNvGraphicFramePr>
          <p:nvPr/>
        </p:nvGraphicFramePr>
        <p:xfrm>
          <a:off x="538834" y="193786"/>
          <a:ext cx="11114332" cy="591289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467109">
                  <a:extLst>
                    <a:ext uri="{9D8B030D-6E8A-4147-A177-3AD203B41FA5}">
                      <a16:colId xmlns:a16="http://schemas.microsoft.com/office/drawing/2014/main" val="620658569"/>
                    </a:ext>
                  </a:extLst>
                </a:gridCol>
                <a:gridCol w="3512457">
                  <a:extLst>
                    <a:ext uri="{9D8B030D-6E8A-4147-A177-3AD203B41FA5}">
                      <a16:colId xmlns:a16="http://schemas.microsoft.com/office/drawing/2014/main" val="1776082750"/>
                    </a:ext>
                  </a:extLst>
                </a:gridCol>
                <a:gridCol w="3381829">
                  <a:extLst>
                    <a:ext uri="{9D8B030D-6E8A-4147-A177-3AD203B41FA5}">
                      <a16:colId xmlns:a16="http://schemas.microsoft.com/office/drawing/2014/main" val="877593129"/>
                    </a:ext>
                  </a:extLst>
                </a:gridCol>
                <a:gridCol w="752937">
                  <a:extLst>
                    <a:ext uri="{9D8B030D-6E8A-4147-A177-3AD203B41FA5}">
                      <a16:colId xmlns:a16="http://schemas.microsoft.com/office/drawing/2014/main" val="3986078291"/>
                    </a:ext>
                  </a:extLst>
                </a:gridCol>
              </a:tblGrid>
              <a:tr h="3633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b="1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Interventies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b="1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Poliklinisch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b="1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Klinisch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b="1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Milieu-impact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245495"/>
                  </a:ext>
                </a:extLst>
              </a:tr>
              <a:tr h="639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b="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Paracetamol oraal in plaats van intraveneus toedienen</a:t>
                      </a:r>
                      <a:endParaRPr lang="en-US" sz="1600" b="0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X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u="none" kern="10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Verschil in aantal en percentage intraveneuze ten opzichte van orale toedieningen</a:t>
                      </a:r>
                      <a:endParaRPr lang="en-US" sz="1600" u="none" kern="10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tool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02568"/>
                  </a:ext>
                </a:extLst>
              </a:tr>
              <a:tr h="550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b="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Anti-emetica oraal en rectaal in plaats van intraveneus toedienen</a:t>
                      </a:r>
                      <a:endParaRPr lang="en-US" sz="1600" b="0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X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u="none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Verschil in aantal en percentage intraveneuze ten opzichte van orale en rectale toedieningen</a:t>
                      </a:r>
                      <a:endParaRPr lang="en-US" sz="1600" u="none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kern="10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tool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782967"/>
                  </a:ext>
                </a:extLst>
              </a:tr>
              <a:tr h="4706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b="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Gericht voorschrijven van protonpompremmers (als maagbescherming)</a:t>
                      </a:r>
                      <a:endParaRPr lang="en-US" sz="1600" b="0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Verschil in aantal poliklinische startvoorschriften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kern="10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Verschil in aantal toedieningen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tool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2081361"/>
                  </a:ext>
                </a:extLst>
              </a:tr>
              <a:tr h="737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b="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Staken van protonpompremmers zonder actuele indicatie</a:t>
                      </a:r>
                      <a:endParaRPr lang="en-US" sz="1600" b="0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Verschil in aantal en dosering van poliklinische voorschriften en/of  gestopte patiënten </a:t>
                      </a:r>
                      <a:r>
                        <a:rPr lang="nl-NL" sz="1400" kern="100" dirty="0" err="1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obv</a:t>
                      </a:r>
                      <a:r>
                        <a:rPr lang="nl-NL" sz="140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 vragenlijst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Verschil in aantal en dosering van toedieningen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56976"/>
                  </a:ext>
                </a:extLst>
              </a:tr>
              <a:tr h="630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b="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Klimaatbewust voorschrijven van inhalatiemedicatie</a:t>
                      </a:r>
                      <a:endParaRPr lang="en-US" sz="1600" b="0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Verschil in aantal poliklinische voorschriften van klimaatbewuste inhalatiemedicatie </a:t>
                      </a:r>
                      <a:r>
                        <a:rPr lang="nl-NL" sz="1400" kern="100" dirty="0" err="1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tov</a:t>
                      </a:r>
                      <a:r>
                        <a:rPr lang="nl-NL" sz="140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 traditionele dosis-</a:t>
                      </a:r>
                      <a:r>
                        <a:rPr lang="nl-NL" sz="1400" kern="100" dirty="0" err="1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aerosolen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X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tool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6203021"/>
                  </a:ext>
                </a:extLst>
              </a:tr>
              <a:tr h="4706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b="0" kern="10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Restrictief opioïden voorschrijven met indicatie en beoogde behandelduur</a:t>
                      </a:r>
                      <a:endParaRPr lang="en-US" sz="1600" b="0" kern="10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kern="10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Verschil in aantal en dosering op poliklinische voorschriften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kern="10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Verschil in aantal en dosering op ontslagrecepten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tool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985099"/>
                  </a:ext>
                </a:extLst>
              </a:tr>
              <a:tr h="630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b="0" kern="10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Delen van de indicatie en beoogde behandelduur van meervoudige antistollings-therapieën met de eerste lijn</a:t>
                      </a:r>
                      <a:endParaRPr lang="en-US" sz="1600" b="0" kern="10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X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Percentage ontslagrecepten waarin indicatie en beoogde behandelduur zijn opgenomen 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X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439535"/>
                  </a:ext>
                </a:extLst>
              </a:tr>
              <a:tr h="9417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b="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Behandelen met orale antibiotica bij een goede biologische beschikbaarheid, indien geen aanwijzingen zijn voor malabsorptie.</a:t>
                      </a:r>
                      <a:endParaRPr lang="en-US" sz="1600" b="0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X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Verschil in aantal en percentage intraveneuze ten opzichte van orale </a:t>
                      </a:r>
                      <a:r>
                        <a:rPr lang="nl-NL" sz="1400" u="sng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toedieningen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400" kern="100" dirty="0">
                          <a:solidFill>
                            <a:schemeClr val="tx1"/>
                          </a:solidFill>
                          <a:effectLst/>
                          <a:latin typeface="Frequenz"/>
                        </a:rPr>
                        <a:t>X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Frequenz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639" marR="38639" marT="0" marB="0" anchor="ctr">
                    <a:lnL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7E4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8352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4015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1"/>
          <p:cNvSpPr txBox="1">
            <a:spLocks noGrp="1"/>
          </p:cNvSpPr>
          <p:nvPr>
            <p:ph type="body" idx="1"/>
          </p:nvPr>
        </p:nvSpPr>
        <p:spPr>
          <a:xfrm>
            <a:off x="478872" y="2521159"/>
            <a:ext cx="5426271" cy="37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b="1" dirty="0">
                <a:latin typeface="Frequenz" panose="020B0804040204030804"/>
                <a:ea typeface="Frequenz Bold" panose="020B0604020202020204" charset="0"/>
              </a:rPr>
              <a:t>Nationaal implementatieprogramma</a:t>
            </a:r>
          </a:p>
          <a:p>
            <a:r>
              <a:rPr lang="nl-NL" b="1" dirty="0">
                <a:latin typeface="Frequenz" panose="020B0804040204030804"/>
                <a:ea typeface="Frequenz Bold" panose="020B0604020202020204" charset="0"/>
              </a:rPr>
              <a:t>2024 – 2028</a:t>
            </a:r>
          </a:p>
          <a:p>
            <a:endParaRPr lang="nl-NL" dirty="0">
              <a:latin typeface="Frequenz" panose="020B0804040204030804"/>
              <a:ea typeface="Frequenz Bold" panose="020B060402020202020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  <a:latin typeface="Frequenz" panose="020B0804040204030804"/>
                <a:ea typeface="Helvetica World Italics"/>
                <a:cs typeface="Hind Medium" panose="02000000000000000000" pitchFamily="2" charset="0"/>
                <a:sym typeface="Helvetica World Italics"/>
              </a:rPr>
              <a:t>Verlaging</a:t>
            </a:r>
            <a:r>
              <a:rPr lang="en-US" sz="1800" dirty="0">
                <a:solidFill>
                  <a:schemeClr val="bg1"/>
                </a:solidFill>
                <a:latin typeface="Frequenz" panose="020B0804040204030804"/>
                <a:ea typeface="Helvetica World Italics"/>
                <a:cs typeface="Hind Medium" panose="02000000000000000000" pitchFamily="2" charset="0"/>
                <a:sym typeface="Helvetica World Italics"/>
              </a:rPr>
              <a:t> van de milieu-impact van </a:t>
            </a:r>
            <a:r>
              <a:rPr lang="en-US" sz="1800" dirty="0" err="1">
                <a:solidFill>
                  <a:schemeClr val="bg1"/>
                </a:solidFill>
                <a:latin typeface="Frequenz" panose="020B0804040204030804"/>
                <a:ea typeface="Helvetica World Italics"/>
                <a:cs typeface="Hind Medium" panose="02000000000000000000" pitchFamily="2" charset="0"/>
                <a:sym typeface="Helvetica World Italics"/>
              </a:rPr>
              <a:t>ziekenhuiszorg</a:t>
            </a:r>
            <a:r>
              <a:rPr lang="en-US" sz="1800" dirty="0">
                <a:solidFill>
                  <a:schemeClr val="bg1"/>
                </a:solidFill>
                <a:latin typeface="Frequenz" panose="020B0804040204030804"/>
                <a:ea typeface="Helvetica World Italics"/>
                <a:cs typeface="Hind Medium" panose="02000000000000000000" pitchFamily="2" charset="0"/>
                <a:sym typeface="Helvetica World Italics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Frequenz" panose="020B0804040204030804"/>
              <a:ea typeface="Helvetica World Italics"/>
              <a:cs typeface="Hind Medium" panose="02000000000000000000" pitchFamily="2" charset="0"/>
              <a:sym typeface="Helvetica World Itali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  <a:latin typeface="Frequenz" panose="020B0804040204030804"/>
                <a:ea typeface="Helvetica World Italics"/>
                <a:cs typeface="Hind Medium" panose="02000000000000000000" pitchFamily="2" charset="0"/>
                <a:sym typeface="Helvetica World Italics"/>
              </a:rPr>
              <a:t>Bewustwording</a:t>
            </a:r>
            <a:r>
              <a:rPr lang="en-US" sz="1800" dirty="0">
                <a:solidFill>
                  <a:schemeClr val="bg1"/>
                </a:solidFill>
                <a:latin typeface="Frequenz" panose="020B0804040204030804"/>
                <a:ea typeface="Helvetica World Italics"/>
                <a:cs typeface="Hind Medium" panose="02000000000000000000" pitchFamily="2" charset="0"/>
                <a:sym typeface="Helvetica World Italics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Frequenz" panose="020B0804040204030804"/>
                <a:ea typeface="Helvetica World Italics"/>
                <a:cs typeface="Hind Medium" panose="02000000000000000000" pitchFamily="2" charset="0"/>
                <a:sym typeface="Helvetica World Italics"/>
              </a:rPr>
              <a:t>en</a:t>
            </a:r>
            <a:r>
              <a:rPr lang="en-US" sz="1800" dirty="0">
                <a:solidFill>
                  <a:schemeClr val="bg1"/>
                </a:solidFill>
                <a:latin typeface="Frequenz" panose="020B0804040204030804"/>
                <a:ea typeface="Helvetica World Italics"/>
                <a:cs typeface="Hind Medium" panose="02000000000000000000" pitchFamily="2" charset="0"/>
                <a:sym typeface="Helvetica World Italics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Frequenz" panose="020B0804040204030804"/>
                <a:ea typeface="Helvetica World Italics"/>
                <a:cs typeface="Hind Medium" panose="02000000000000000000" pitchFamily="2" charset="0"/>
                <a:sym typeface="Helvetica World Italics"/>
              </a:rPr>
              <a:t>gedragsverandering</a:t>
            </a:r>
            <a:r>
              <a:rPr lang="en-US" sz="1800" dirty="0">
                <a:solidFill>
                  <a:schemeClr val="bg1"/>
                </a:solidFill>
                <a:latin typeface="Frequenz" panose="020B0804040204030804"/>
                <a:ea typeface="Helvetica World Italics"/>
                <a:cs typeface="Hind Medium" panose="02000000000000000000" pitchFamily="2" charset="0"/>
                <a:sym typeface="Helvetica World Italics"/>
              </a:rPr>
              <a:t> van </a:t>
            </a:r>
            <a:r>
              <a:rPr lang="en-US" sz="1800" dirty="0" err="1">
                <a:solidFill>
                  <a:schemeClr val="bg1"/>
                </a:solidFill>
                <a:latin typeface="Frequenz" panose="020B0804040204030804"/>
                <a:ea typeface="Helvetica World Italics"/>
                <a:cs typeface="Hind Medium" panose="02000000000000000000" pitchFamily="2" charset="0"/>
                <a:sym typeface="Helvetica World Italics"/>
              </a:rPr>
              <a:t>zorgverleners</a:t>
            </a:r>
            <a:r>
              <a:rPr lang="en-US" sz="1800" dirty="0">
                <a:solidFill>
                  <a:schemeClr val="bg1"/>
                </a:solidFill>
                <a:latin typeface="Frequenz" panose="020B0804040204030804"/>
                <a:ea typeface="Helvetica World Italics"/>
                <a:cs typeface="Hind Medium" panose="02000000000000000000" pitchFamily="2" charset="0"/>
                <a:sym typeface="Helvetica World Italics"/>
              </a:rPr>
              <a:t>.</a:t>
            </a:r>
            <a:endParaRPr lang="en-US" sz="1800" dirty="0">
              <a:solidFill>
                <a:schemeClr val="bg1"/>
              </a:solidFill>
              <a:latin typeface="Frequenz" panose="020B0804040204030804"/>
              <a:ea typeface="Helvetica World Italics"/>
              <a:cs typeface="Hind Medium" panose="02000000000000000000" pitchFamily="2" charset="0"/>
            </a:endParaRPr>
          </a:p>
          <a:p>
            <a:endParaRPr lang="en-US" dirty="0">
              <a:latin typeface="Frequenz" panose="020B0804040204030804"/>
              <a:ea typeface="Frequenz Bold" panose="020B060402020202020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</a:pPr>
            <a:endParaRPr dirty="0"/>
          </a:p>
        </p:txBody>
      </p:sp>
      <p:sp>
        <p:nvSpPr>
          <p:cNvPr id="462" name="Google Shape;462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nl-NL" b="1" dirty="0"/>
              <a:t>Samen de zorg </a:t>
            </a:r>
            <a:r>
              <a:rPr lang="nl-NL" b="1" dirty="0" err="1"/>
              <a:t>vergroenen</a:t>
            </a:r>
            <a:endParaRPr b="1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511B910B-2EC2-77CF-66DE-34115A646D40}"/>
              </a:ext>
            </a:extLst>
          </p:cNvPr>
          <p:cNvSpPr txBox="1"/>
          <p:nvPr/>
        </p:nvSpPr>
        <p:spPr>
          <a:xfrm>
            <a:off x="413594" y="5778114"/>
            <a:ext cx="5238172" cy="630127"/>
          </a:xfrm>
          <a:prstGeom prst="roundRect">
            <a:avLst/>
          </a:prstGeom>
          <a:solidFill>
            <a:schemeClr val="bg1"/>
          </a:solidFill>
        </p:spPr>
        <p:txBody>
          <a:bodyPr lIns="50800" tIns="50800" rIns="50800" bIns="50800" rtlCol="0" anchor="ctr"/>
          <a:lstStyle/>
          <a:p>
            <a:pPr algn="ctr">
              <a:lnSpc>
                <a:spcPts val="3360"/>
              </a:lnSpc>
            </a:pPr>
            <a:r>
              <a:rPr lang="nl-NL" sz="2400" b="1" dirty="0">
                <a:solidFill>
                  <a:schemeClr val="accent6"/>
                </a:solidFill>
                <a:latin typeface="Frequenz" panose="020B0804040204030804"/>
                <a:cs typeface="Hind Medium" panose="02000000000000000000" pitchFamily="2" charset="0"/>
              </a:rPr>
              <a:t>Bijna 70 ziekenhuizen doen mee!</a:t>
            </a:r>
            <a:endParaRPr sz="2400" b="1" dirty="0">
              <a:solidFill>
                <a:schemeClr val="accent6"/>
              </a:solidFill>
              <a:latin typeface="Frequenz" panose="020B0804040204030804"/>
              <a:cs typeface="Hind Medium" panose="02000000000000000000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61;p21">
            <a:extLst>
              <a:ext uri="{FF2B5EF4-FFF2-40B4-BE49-F238E27FC236}">
                <a16:creationId xmlns:a16="http://schemas.microsoft.com/office/drawing/2014/main" id="{018C1C4A-2189-89E5-298B-B4192F4A8CB7}"/>
              </a:ext>
            </a:extLst>
          </p:cNvPr>
          <p:cNvSpPr txBox="1">
            <a:spLocks/>
          </p:cNvSpPr>
          <p:nvPr/>
        </p:nvSpPr>
        <p:spPr>
          <a:xfrm>
            <a:off x="201168" y="2578607"/>
            <a:ext cx="4928616" cy="3199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228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228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228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228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r>
              <a:rPr lang="nl-NL" dirty="0">
                <a:latin typeface="Frequenz" panose="020B0804040204030804"/>
                <a:ea typeface="Frequenz Bold" panose="020B0604020202020204" charset="0"/>
              </a:rPr>
              <a:t>Focus op </a:t>
            </a:r>
            <a:r>
              <a:rPr lang="nl-NL" b="1" dirty="0">
                <a:latin typeface="Frequenz" panose="020B0804040204030804"/>
                <a:ea typeface="Frequenz Bold" panose="020B0604020202020204" charset="0"/>
              </a:rPr>
              <a:t>implementatie</a:t>
            </a:r>
            <a:r>
              <a:rPr lang="nl-NL" dirty="0">
                <a:latin typeface="Frequenz" panose="020B0804040204030804"/>
                <a:ea typeface="Frequenz Bold" panose="020B0604020202020204" charset="0"/>
              </a:rPr>
              <a:t> en opschaling van bestaande verduurzamingsinterventies</a:t>
            </a:r>
          </a:p>
          <a:p>
            <a:endParaRPr lang="nl-NL" dirty="0">
              <a:latin typeface="Frequenz" panose="020B0804040204030804"/>
              <a:ea typeface="Frequenz Bold" panose="020B0604020202020204" charset="0"/>
            </a:endParaRPr>
          </a:p>
          <a:p>
            <a:r>
              <a:rPr lang="nl-NL" i="1" dirty="0">
                <a:latin typeface="Frequenz" panose="020B0804040204030804"/>
                <a:ea typeface="Frequenz Bold" panose="020B0604020202020204" charset="0"/>
              </a:rPr>
              <a:t>“</a:t>
            </a:r>
            <a:r>
              <a:rPr lang="nl-NL" i="1" dirty="0" err="1">
                <a:latin typeface="Frequenz" panose="020B0804040204030804"/>
                <a:ea typeface="Frequenz Bold" panose="020B0604020202020204" charset="0"/>
              </a:rPr>
              <a:t>proudly</a:t>
            </a:r>
            <a:r>
              <a:rPr lang="nl-NL" i="1" dirty="0">
                <a:latin typeface="Frequenz" panose="020B0804040204030804"/>
                <a:ea typeface="Frequenz Bold" panose="020B0604020202020204" charset="0"/>
              </a:rPr>
              <a:t> </a:t>
            </a:r>
            <a:r>
              <a:rPr lang="nl-NL" i="1" dirty="0" err="1">
                <a:latin typeface="Frequenz" panose="020B0804040204030804"/>
                <a:ea typeface="Frequenz Bold" panose="020B0604020202020204" charset="0"/>
              </a:rPr>
              <a:t>copied</a:t>
            </a:r>
            <a:r>
              <a:rPr lang="nl-NL" i="1" dirty="0">
                <a:latin typeface="Frequenz" panose="020B0804040204030804"/>
                <a:ea typeface="Frequenz Bold" panose="020B0604020202020204" charset="0"/>
              </a:rPr>
              <a:t> </a:t>
            </a:r>
            <a:r>
              <a:rPr lang="nl-NL" i="1" dirty="0" err="1">
                <a:latin typeface="Frequenz" panose="020B0804040204030804"/>
                <a:ea typeface="Frequenz Bold" panose="020B0604020202020204" charset="0"/>
              </a:rPr>
              <a:t>from</a:t>
            </a:r>
            <a:r>
              <a:rPr lang="nl-NL" i="1" dirty="0">
                <a:latin typeface="Frequenz" panose="020B0804040204030804"/>
                <a:ea typeface="Frequenz Bold" panose="020B0604020202020204" charset="0"/>
              </a:rPr>
              <a:t>”</a:t>
            </a:r>
            <a:endParaRPr lang="en-US" i="1" dirty="0">
              <a:latin typeface="Frequenz" panose="020B0804040204030804"/>
              <a:ea typeface="Frequenz Bold" panose="020B0604020202020204" charset="0"/>
            </a:endParaRPr>
          </a:p>
        </p:txBody>
      </p:sp>
      <p:sp>
        <p:nvSpPr>
          <p:cNvPr id="3" name="Google Shape;462;p21">
            <a:extLst>
              <a:ext uri="{FF2B5EF4-FFF2-40B4-BE49-F238E27FC236}">
                <a16:creationId xmlns:a16="http://schemas.microsoft.com/office/drawing/2014/main" id="{52B9271A-6FE4-0686-8096-29D8D07B0F68}"/>
              </a:ext>
            </a:extLst>
          </p:cNvPr>
          <p:cNvSpPr txBox="1">
            <a:spLocks/>
          </p:cNvSpPr>
          <p:nvPr/>
        </p:nvSpPr>
        <p:spPr>
          <a:xfrm>
            <a:off x="422631" y="1079888"/>
            <a:ext cx="5621446" cy="110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FFFFFF"/>
                </a:solidFill>
                <a:latin typeface="Frequenz" panose="020B0804040204030804" pitchFamily="34" charset="77"/>
                <a:ea typeface="Frequenz" panose="020B0804040204030804" pitchFamily="34" charset="77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NL" b="1" dirty="0"/>
              <a:t>Samen de zorg </a:t>
            </a:r>
            <a:r>
              <a:rPr lang="nl-NL" b="1" dirty="0" err="1"/>
              <a:t>vergroenen</a:t>
            </a:r>
            <a:endParaRPr lang="nl-NL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id="{D981C475-4364-70A0-F5DD-900A3AA54C68}"/>
              </a:ext>
            </a:extLst>
          </p:cNvPr>
          <p:cNvSpPr/>
          <p:nvPr/>
        </p:nvSpPr>
        <p:spPr>
          <a:xfrm>
            <a:off x="609408" y="1662674"/>
            <a:ext cx="10650831" cy="361259"/>
          </a:xfrm>
          <a:custGeom>
            <a:avLst/>
            <a:gdLst/>
            <a:ahLst/>
            <a:cxnLst/>
            <a:rect l="l" t="t" r="r" b="b"/>
            <a:pathLst>
              <a:path w="1204465" h="1200954">
                <a:moveTo>
                  <a:pt x="33858" y="0"/>
                </a:moveTo>
                <a:lnTo>
                  <a:pt x="1170607" y="0"/>
                </a:lnTo>
                <a:cubicBezTo>
                  <a:pt x="1189306" y="0"/>
                  <a:pt x="1204465" y="15159"/>
                  <a:pt x="1204465" y="33858"/>
                </a:cubicBezTo>
                <a:lnTo>
                  <a:pt x="1204465" y="1167096"/>
                </a:lnTo>
                <a:cubicBezTo>
                  <a:pt x="1204465" y="1185795"/>
                  <a:pt x="1189306" y="1200954"/>
                  <a:pt x="1170607" y="1200954"/>
                </a:cubicBezTo>
                <a:lnTo>
                  <a:pt x="33858" y="1200954"/>
                </a:lnTo>
                <a:cubicBezTo>
                  <a:pt x="15159" y="1200954"/>
                  <a:pt x="0" y="1185795"/>
                  <a:pt x="0" y="1167096"/>
                </a:cubicBezTo>
                <a:lnTo>
                  <a:pt x="0" y="33858"/>
                </a:lnTo>
                <a:cubicBezTo>
                  <a:pt x="0" y="15159"/>
                  <a:pt x="15159" y="0"/>
                  <a:pt x="3385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nl-NL" sz="1200">
              <a:latin typeface="Frequenz" panose="020B0804040204030804"/>
              <a:ea typeface="Frequenz Bold" panose="020B0604020202020204" charset="0"/>
              <a:cs typeface="Hind Medium" panose="02000000000000000000" pitchFamily="2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F0547F75-CDA5-0D80-6CB6-BCCDBE3F9340}"/>
              </a:ext>
            </a:extLst>
          </p:cNvPr>
          <p:cNvSpPr/>
          <p:nvPr/>
        </p:nvSpPr>
        <p:spPr>
          <a:xfrm>
            <a:off x="4735855" y="2229497"/>
            <a:ext cx="2396617" cy="3255429"/>
          </a:xfrm>
          <a:prstGeom prst="roundRect">
            <a:avLst/>
          </a:prstGeom>
          <a:solidFill>
            <a:schemeClr val="bg1"/>
          </a:solidFill>
        </p:spPr>
        <p:txBody>
          <a:bodyPr/>
          <a:lstStyle/>
          <a:p>
            <a:endParaRPr lang="nl-NL" sz="1200">
              <a:latin typeface="Hind Medium" panose="02000000000000000000" pitchFamily="2" charset="0"/>
              <a:cs typeface="Hind Medium" panose="02000000000000000000" pitchFamily="2" charset="0"/>
            </a:endParaRPr>
          </a:p>
        </p:txBody>
      </p:sp>
      <p:sp>
        <p:nvSpPr>
          <p:cNvPr id="4" name="TextBox 20">
            <a:extLst>
              <a:ext uri="{FF2B5EF4-FFF2-40B4-BE49-F238E27FC236}">
                <a16:creationId xmlns:a16="http://schemas.microsoft.com/office/drawing/2014/main" id="{A689E702-E664-47B0-10C0-A8076606B899}"/>
              </a:ext>
            </a:extLst>
          </p:cNvPr>
          <p:cNvSpPr txBox="1"/>
          <p:nvPr/>
        </p:nvSpPr>
        <p:spPr>
          <a:xfrm>
            <a:off x="824289" y="5770260"/>
            <a:ext cx="396303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  <a:latin typeface="Frequenz Bold" panose="020B0604020202020204" charset="0"/>
                <a:ea typeface="Frequenz Bold" panose="020B0604020202020204" charset="0"/>
                <a:cs typeface="Coco Gothic Bold"/>
                <a:sym typeface="Coco Gothic Bold"/>
              </a:rPr>
              <a:t>Verpleegafdelingen</a:t>
            </a: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07CAFA23-C248-7792-7091-6B310AA48B25}"/>
              </a:ext>
            </a:extLst>
          </p:cNvPr>
          <p:cNvSpPr txBox="1"/>
          <p:nvPr/>
        </p:nvSpPr>
        <p:spPr>
          <a:xfrm>
            <a:off x="4802250" y="2613025"/>
            <a:ext cx="2263825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nl-NL" sz="2000" b="1" dirty="0">
                <a:latin typeface="Frequenz" panose="020B0804040204030804"/>
                <a:ea typeface="Frequenz Bold" panose="020B0604020202020204" charset="0"/>
                <a:cs typeface="Hind Medium" panose="02000000000000000000" pitchFamily="2" charset="0"/>
                <a:sym typeface="Helvetica World Bold"/>
              </a:rPr>
              <a:t>Implementatie </a:t>
            </a:r>
          </a:p>
          <a:p>
            <a:pPr algn="ctr">
              <a:lnSpc>
                <a:spcPts val="2239"/>
              </a:lnSpc>
            </a:pPr>
            <a:r>
              <a:rPr lang="nl-NL" sz="2000" b="1" dirty="0">
                <a:latin typeface="Frequenz" panose="020B0804040204030804"/>
                <a:ea typeface="Frequenz Bold" panose="020B0604020202020204" charset="0"/>
                <a:cs typeface="Hind Medium" panose="02000000000000000000" pitchFamily="2" charset="0"/>
                <a:sym typeface="Helvetica World Bold"/>
              </a:rPr>
              <a:t>begeleiders</a:t>
            </a:r>
            <a:endParaRPr lang="nl-NL" sz="2000" b="1" dirty="0">
              <a:latin typeface="Frequenz" panose="020B0804040204030804"/>
              <a:ea typeface="Frequenz Bold" panose="020B0604020202020204" charset="0"/>
              <a:cs typeface="Hind Medium" panose="02000000000000000000" pitchFamily="2" charset="0"/>
            </a:endParaRPr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86E25E17-0C87-1ECA-11AF-D5F7D154489C}"/>
              </a:ext>
            </a:extLst>
          </p:cNvPr>
          <p:cNvSpPr txBox="1"/>
          <p:nvPr/>
        </p:nvSpPr>
        <p:spPr>
          <a:xfrm>
            <a:off x="9624697" y="3743671"/>
            <a:ext cx="2336197" cy="19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endParaRPr sz="1200">
              <a:latin typeface="Coco Gothic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046463D-9E7F-19D5-8A36-EC21B2C1C044}"/>
              </a:ext>
            </a:extLst>
          </p:cNvPr>
          <p:cNvSpPr txBox="1"/>
          <p:nvPr/>
        </p:nvSpPr>
        <p:spPr>
          <a:xfrm>
            <a:off x="4975016" y="3334478"/>
            <a:ext cx="2263826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endParaRPr lang="en-US" sz="1600" dirty="0">
              <a:latin typeface="Frequenz Bold" panose="020B0604020202020204" charset="0"/>
              <a:ea typeface="Frequenz Bold" panose="020B0604020202020204" charset="0"/>
              <a:cs typeface="Hind Medium" panose="02000000000000000000" pitchFamily="2" charset="0"/>
            </a:endParaRPr>
          </a:p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r>
              <a:rPr lang="en-US" sz="1600" dirty="0">
                <a:latin typeface="Frequenz Bold" panose="020B0604020202020204" charset="0"/>
                <a:ea typeface="Frequenz Bold" panose="020B0604020202020204" charset="0"/>
                <a:cs typeface="Hind Medium" panose="02000000000000000000" pitchFamily="2" charset="0"/>
              </a:rPr>
              <a:t>Co</a:t>
            </a:r>
            <a:r>
              <a:rPr lang="nl-NL" sz="1600" dirty="0" err="1">
                <a:latin typeface="Frequenz Bold" panose="020B0604020202020204" charset="0"/>
                <a:ea typeface="Frequenz Bold" panose="020B0604020202020204" charset="0"/>
                <a:cs typeface="Hind Medium" panose="02000000000000000000" pitchFamily="2" charset="0"/>
              </a:rPr>
              <a:t>ördinatie</a:t>
            </a:r>
            <a:endParaRPr lang="nl-NL" sz="1600" dirty="0">
              <a:latin typeface="Frequenz Bold" panose="020B0604020202020204" charset="0"/>
              <a:ea typeface="Frequenz Bold" panose="020B0604020202020204" charset="0"/>
              <a:cs typeface="Hind Medium" panose="02000000000000000000" pitchFamily="2" charset="0"/>
            </a:endParaRPr>
          </a:p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endParaRPr lang="nl-NL" sz="1600" dirty="0">
              <a:latin typeface="Frequenz Bold" panose="020B0604020202020204" charset="0"/>
              <a:ea typeface="Frequenz Bold" panose="020B0604020202020204" charset="0"/>
              <a:cs typeface="Hind Medium" panose="02000000000000000000" pitchFamily="2" charset="0"/>
            </a:endParaRPr>
          </a:p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r>
              <a:rPr lang="nl-NL" sz="1600" dirty="0">
                <a:latin typeface="Frequenz Bold" panose="020B0604020202020204" charset="0"/>
                <a:ea typeface="Frequenz Bold" panose="020B0604020202020204" charset="0"/>
                <a:cs typeface="Hind Medium" panose="02000000000000000000" pitchFamily="2" charset="0"/>
              </a:rPr>
              <a:t>Monitoring </a:t>
            </a:r>
          </a:p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endParaRPr lang="en-US" sz="1600" dirty="0">
              <a:latin typeface="Frequenz Bold" panose="020B0604020202020204" charset="0"/>
              <a:ea typeface="Frequenz Bold" panose="020B0604020202020204" charset="0"/>
              <a:cs typeface="Hind Medium" panose="02000000000000000000" pitchFamily="2" charset="0"/>
            </a:endParaRPr>
          </a:p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r>
              <a:rPr lang="nl-NL" sz="1600" dirty="0">
                <a:latin typeface="Frequenz Bold" panose="020B0604020202020204" charset="0"/>
                <a:ea typeface="Frequenz Bold" panose="020B0604020202020204" charset="0"/>
                <a:cs typeface="Hind Medium" panose="02000000000000000000" pitchFamily="2" charset="0"/>
              </a:rPr>
              <a:t>Vormt een eigen leernetwerk </a:t>
            </a:r>
          </a:p>
          <a:p>
            <a:pPr>
              <a:lnSpc>
                <a:spcPts val="1680"/>
              </a:lnSpc>
            </a:pPr>
            <a:endParaRPr lang="en-US" sz="1600" dirty="0">
              <a:latin typeface="Frequenz Bold" panose="020B0604020202020204" charset="0"/>
              <a:ea typeface="Frequenz Bold" panose="020B0604020202020204" charset="0"/>
              <a:cs typeface="Hind Medium" panose="02000000000000000000" pitchFamily="2" charset="0"/>
              <a:sym typeface="Helvetica World"/>
            </a:endParaRPr>
          </a:p>
          <a:p>
            <a:pPr>
              <a:lnSpc>
                <a:spcPts val="1680"/>
              </a:lnSpc>
            </a:pPr>
            <a:endParaRPr lang="en-US" sz="1600" dirty="0">
              <a:latin typeface="Frequenz Bold" panose="020B0604020202020204" charset="0"/>
              <a:ea typeface="Frequenz Bold" panose="020B0604020202020204" charset="0"/>
              <a:cs typeface="Hind Medium" panose="02000000000000000000" pitchFamily="2" charset="0"/>
            </a:endParaRPr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EF44D4A9-531C-5CD3-CD9D-82924B90A214}"/>
              </a:ext>
            </a:extLst>
          </p:cNvPr>
          <p:cNvSpPr txBox="1"/>
          <p:nvPr/>
        </p:nvSpPr>
        <p:spPr>
          <a:xfrm>
            <a:off x="824289" y="1708420"/>
            <a:ext cx="10294299" cy="26456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1959"/>
              </a:lnSpc>
            </a:pPr>
            <a:r>
              <a:rPr lang="nl-NL" sz="2000" b="1" dirty="0">
                <a:latin typeface="Frequenz" panose="020B0804040204030804"/>
                <a:ea typeface="Frequenz Bold" panose="020B0604020202020204" charset="0"/>
                <a:cs typeface="Hind Medium" panose="02000000000000000000" pitchFamily="2" charset="0"/>
                <a:sym typeface="Helvetica World"/>
              </a:rPr>
              <a:t>Implementatiematerialen, trainingen en ondersteuning bij evaluatie</a:t>
            </a:r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604011A5-74AD-41D2-20ED-E815EB12DF9E}"/>
              </a:ext>
            </a:extLst>
          </p:cNvPr>
          <p:cNvSpPr/>
          <p:nvPr/>
        </p:nvSpPr>
        <p:spPr>
          <a:xfrm>
            <a:off x="623063" y="2279367"/>
            <a:ext cx="3949377" cy="1458839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txBody>
          <a:bodyPr/>
          <a:lstStyle/>
          <a:p>
            <a:endParaRPr lang="nl-NL" sz="1200">
              <a:latin typeface="Hind Medium" panose="02000000000000000000" pitchFamily="2" charset="0"/>
              <a:cs typeface="Hind Medium" panose="02000000000000000000" pitchFamily="2" charset="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FA964C99-CAC7-8691-D95A-B1E70880C051}"/>
              </a:ext>
            </a:extLst>
          </p:cNvPr>
          <p:cNvSpPr/>
          <p:nvPr/>
        </p:nvSpPr>
        <p:spPr>
          <a:xfrm>
            <a:off x="7268303" y="3860250"/>
            <a:ext cx="3945884" cy="1624676"/>
          </a:xfrm>
          <a:prstGeom prst="roundRect">
            <a:avLst/>
          </a:prstGeom>
          <a:solidFill>
            <a:schemeClr val="bg1"/>
          </a:solidFill>
        </p:spPr>
        <p:txBody>
          <a:bodyPr/>
          <a:lstStyle/>
          <a:p>
            <a:endParaRPr lang="nl-NL" sz="1200">
              <a:latin typeface="Frequenz" panose="020B0804040204030804"/>
              <a:ea typeface="Frequenz Bold" panose="020B0604020202020204" charset="0"/>
              <a:cs typeface="Hind Medium" panose="02000000000000000000" pitchFamily="2" charset="0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61E1CB58-4E19-9548-5153-2CAC37FA2240}"/>
              </a:ext>
            </a:extLst>
          </p:cNvPr>
          <p:cNvSpPr/>
          <p:nvPr/>
        </p:nvSpPr>
        <p:spPr>
          <a:xfrm>
            <a:off x="623063" y="3901017"/>
            <a:ext cx="3963032" cy="1583909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txBody>
          <a:bodyPr/>
          <a:lstStyle/>
          <a:p>
            <a:endParaRPr lang="nl-NL" sz="1200">
              <a:latin typeface="Hind Medium" panose="02000000000000000000" pitchFamily="2" charset="0"/>
              <a:cs typeface="Hind Medium" panose="02000000000000000000" pitchFamily="2" charset="0"/>
            </a:endParaRPr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A3815150-A026-05F5-5BD6-A58AF5CE6F2B}"/>
              </a:ext>
            </a:extLst>
          </p:cNvPr>
          <p:cNvSpPr txBox="1"/>
          <p:nvPr/>
        </p:nvSpPr>
        <p:spPr>
          <a:xfrm>
            <a:off x="877991" y="2905545"/>
            <a:ext cx="3345609" cy="28212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239"/>
              </a:lnSpc>
            </a:pPr>
            <a:r>
              <a:rPr lang="nl-NL" sz="2000" b="1" dirty="0">
                <a:latin typeface="Frequenz" panose="020B0804040204030804"/>
                <a:ea typeface="Frequenz Bold" panose="020B0604020202020204" charset="0"/>
                <a:cs typeface="Hind Medium" panose="02000000000000000000" pitchFamily="2" charset="0"/>
                <a:sym typeface="Helvetica World Bold"/>
              </a:rPr>
              <a:t>Green nurse </a:t>
            </a:r>
            <a:r>
              <a:rPr lang="nl-NL" sz="2000" b="1" dirty="0" err="1">
                <a:latin typeface="Frequenz" panose="020B0804040204030804"/>
                <a:ea typeface="Frequenz Bold" panose="020B0604020202020204" charset="0"/>
                <a:cs typeface="Hind Medium" panose="02000000000000000000" pitchFamily="2" charset="0"/>
                <a:sym typeface="Helvetica World Bold"/>
              </a:rPr>
              <a:t>champions</a:t>
            </a:r>
            <a:endParaRPr lang="nl-NL" sz="2000" b="1" dirty="0">
              <a:highlight>
                <a:srgbClr val="FFFF00"/>
              </a:highlight>
              <a:latin typeface="Frequenz" panose="020B0804040204030804"/>
              <a:ea typeface="Frequenz Bold" panose="020B0604020202020204" charset="0"/>
              <a:cs typeface="Hind Medium" panose="02000000000000000000" pitchFamily="2" charset="0"/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CDE49BE3-5FD5-792E-BDBE-9E1F6ED1BA3E}"/>
              </a:ext>
            </a:extLst>
          </p:cNvPr>
          <p:cNvSpPr txBox="1"/>
          <p:nvPr/>
        </p:nvSpPr>
        <p:spPr>
          <a:xfrm>
            <a:off x="7633322" y="4442645"/>
            <a:ext cx="3287719" cy="56425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239"/>
              </a:lnSpc>
            </a:pPr>
            <a:r>
              <a:rPr lang="nl-NL" sz="2000" b="1" dirty="0">
                <a:latin typeface="Frequenz" panose="020B0804040204030804"/>
                <a:ea typeface="Frequenz Bold" panose="020B0604020202020204" charset="0"/>
                <a:cs typeface="Hind Medium" panose="02000000000000000000" pitchFamily="2" charset="0"/>
                <a:sym typeface="Helvetica World Bold"/>
              </a:rPr>
              <a:t>Website/landelijke beroepsverenigingen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95047D47-F96F-E13E-3590-EA3C9FDA0789}"/>
              </a:ext>
            </a:extLst>
          </p:cNvPr>
          <p:cNvSpPr txBox="1"/>
          <p:nvPr/>
        </p:nvSpPr>
        <p:spPr>
          <a:xfrm>
            <a:off x="7347353" y="5759544"/>
            <a:ext cx="39930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  <a:latin typeface="Frequenz Bold" panose="020B0604020202020204" charset="0"/>
                <a:ea typeface="Frequenz Bold" panose="020B0604020202020204" charset="0"/>
                <a:cs typeface="Coco Gothic Bold"/>
                <a:sym typeface="Coco Gothic Bold"/>
              </a:rPr>
              <a:t>Geneesmiddelen</a:t>
            </a:r>
          </a:p>
        </p:txBody>
      </p:sp>
      <p:sp>
        <p:nvSpPr>
          <p:cNvPr id="15" name="TextBox 28">
            <a:extLst>
              <a:ext uri="{FF2B5EF4-FFF2-40B4-BE49-F238E27FC236}">
                <a16:creationId xmlns:a16="http://schemas.microsoft.com/office/drawing/2014/main" id="{F76791C4-0214-D2C8-86B6-6AA3E33788EF}"/>
              </a:ext>
            </a:extLst>
          </p:cNvPr>
          <p:cNvSpPr txBox="1"/>
          <p:nvPr/>
        </p:nvSpPr>
        <p:spPr>
          <a:xfrm>
            <a:off x="1189523" y="4612739"/>
            <a:ext cx="2689389" cy="282129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2000" b="1" dirty="0">
                <a:latin typeface="Frequenz" panose="020B0804040204030804"/>
                <a:ea typeface="Frequenz Bold" panose="020B0604020202020204" charset="0"/>
                <a:cs typeface="Hind Medium" panose="02000000000000000000" pitchFamily="2" charset="0"/>
                <a:sym typeface="Helvetica World Bold"/>
              </a:rPr>
              <a:t>Website/HUB</a:t>
            </a:r>
          </a:p>
        </p:txBody>
      </p:sp>
      <p:grpSp>
        <p:nvGrpSpPr>
          <p:cNvPr id="16" name="Group 14">
            <a:extLst>
              <a:ext uri="{FF2B5EF4-FFF2-40B4-BE49-F238E27FC236}">
                <a16:creationId xmlns:a16="http://schemas.microsoft.com/office/drawing/2014/main" id="{B8807A43-302A-642B-C389-6B41CB5385BB}"/>
              </a:ext>
            </a:extLst>
          </p:cNvPr>
          <p:cNvGrpSpPr/>
          <p:nvPr/>
        </p:nvGrpSpPr>
        <p:grpSpPr>
          <a:xfrm>
            <a:off x="7264809" y="2229497"/>
            <a:ext cx="3949377" cy="1475716"/>
            <a:chOff x="0" y="-38100"/>
            <a:chExt cx="1152174" cy="1239054"/>
          </a:xfrm>
          <a:solidFill>
            <a:schemeClr val="bg1"/>
          </a:solidFill>
        </p:grpSpPr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34ECE78A-5656-7A49-04EE-C96E36B6E282}"/>
                </a:ext>
              </a:extLst>
            </p:cNvPr>
            <p:cNvSpPr/>
            <p:nvPr/>
          </p:nvSpPr>
          <p:spPr>
            <a:xfrm>
              <a:off x="49365" y="3772"/>
              <a:ext cx="1102809" cy="1196478"/>
            </a:xfrm>
            <a:prstGeom prst="roundRect">
              <a:avLst/>
            </a:prstGeom>
            <a:grpFill/>
          </p:spPr>
          <p:txBody>
            <a:bodyPr lIns="60960" tIns="30480" rIns="60960" bIns="30480" anchor="t"/>
            <a:lstStyle/>
            <a:p>
              <a:endParaRPr lang="nl-NL" sz="1200">
                <a:latin typeface="Hind Medium" panose="02000000000000000000" pitchFamily="2" charset="0"/>
                <a:cs typeface="Hind Medium" panose="02000000000000000000" pitchFamily="2" charset="0"/>
              </a:endParaRPr>
            </a:p>
          </p:txBody>
        </p: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7A7FE359-B6E6-878F-0076-160321636F99}"/>
                </a:ext>
              </a:extLst>
            </p:cNvPr>
            <p:cNvSpPr txBox="1"/>
            <p:nvPr/>
          </p:nvSpPr>
          <p:spPr>
            <a:xfrm>
              <a:off x="0" y="-38100"/>
              <a:ext cx="1102809" cy="1239054"/>
            </a:xfrm>
            <a:prstGeom prst="round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40"/>
                </a:lnSpc>
              </a:pPr>
              <a:endParaRPr sz="1200">
                <a:latin typeface="Hind Medium" panose="02000000000000000000" pitchFamily="2" charset="0"/>
                <a:cs typeface="Hind Medium" panose="02000000000000000000" pitchFamily="2" charset="0"/>
              </a:endParaRPr>
            </a:p>
          </p:txBody>
        </p:sp>
      </p:grpSp>
      <p:sp>
        <p:nvSpPr>
          <p:cNvPr id="19" name="TextBox 24">
            <a:extLst>
              <a:ext uri="{FF2B5EF4-FFF2-40B4-BE49-F238E27FC236}">
                <a16:creationId xmlns:a16="http://schemas.microsoft.com/office/drawing/2014/main" id="{3D3500E1-CEF8-38BB-B5AB-51DEDC45BAB2}"/>
              </a:ext>
            </a:extLst>
          </p:cNvPr>
          <p:cNvSpPr txBox="1"/>
          <p:nvPr/>
        </p:nvSpPr>
        <p:spPr>
          <a:xfrm>
            <a:off x="7588515" y="2769842"/>
            <a:ext cx="3345609" cy="56425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239"/>
              </a:lnSpc>
            </a:pPr>
            <a:r>
              <a:rPr lang="nl-NL" sz="2000" b="1" dirty="0">
                <a:latin typeface="Frequenz" panose="020B0804040204030804"/>
                <a:ea typeface="Frequenz Bold" panose="020B0604020202020204" charset="0"/>
                <a:cs typeface="Hind Medium" panose="02000000000000000000" pitchFamily="2" charset="0"/>
                <a:sym typeface="Helvetica World Bold"/>
              </a:rPr>
              <a:t>Artsen en </a:t>
            </a:r>
            <a:br>
              <a:rPr lang="nl-NL" sz="2000" b="1" dirty="0">
                <a:latin typeface="Frequenz" panose="020B0804040204030804"/>
                <a:ea typeface="Frequenz Bold" panose="020B0604020202020204" charset="0"/>
                <a:cs typeface="Hind Medium" panose="02000000000000000000" pitchFamily="2" charset="0"/>
                <a:sym typeface="Helvetica World Bold"/>
              </a:rPr>
            </a:br>
            <a:r>
              <a:rPr lang="nl-NL" sz="2000" b="1" dirty="0">
                <a:latin typeface="Frequenz" panose="020B0804040204030804"/>
                <a:ea typeface="Frequenz Bold" panose="020B0604020202020204" charset="0"/>
                <a:cs typeface="Hind Medium" panose="02000000000000000000" pitchFamily="2" charset="0"/>
                <a:sym typeface="Helvetica World Bold"/>
              </a:rPr>
              <a:t>(ziekenhuis-) apothekers​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30CD92EF-F934-AC9F-B252-B9B18A656A68}"/>
              </a:ext>
            </a:extLst>
          </p:cNvPr>
          <p:cNvSpPr txBox="1"/>
          <p:nvPr/>
        </p:nvSpPr>
        <p:spPr>
          <a:xfrm>
            <a:off x="623063" y="469360"/>
            <a:ext cx="10690878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dirty="0" err="1">
                <a:solidFill>
                  <a:schemeClr val="bg1"/>
                </a:solidFill>
                <a:latin typeface="Frequenz Bold" panose="020B0804040204030804" pitchFamily="34" charset="0"/>
                <a:ea typeface="Frequenz Bold" panose="020B0804040204030804" pitchFamily="34" charset="0"/>
                <a:sym typeface="Coco Gothic Bold"/>
              </a:rPr>
              <a:t>Implementatienetwerk</a:t>
            </a:r>
            <a:endParaRPr lang="en-US" sz="1200" dirty="0">
              <a:solidFill>
                <a:schemeClr val="bg1"/>
              </a:solidFill>
              <a:latin typeface="Frequenz Bold" panose="020B0804040204030804" pitchFamily="34" charset="0"/>
              <a:ea typeface="Frequenz Bold" panose="020B08040402040308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98443-25CC-5816-9606-EBE2A5024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containers with a green arrow&#10;&#10;AI-generated content may be incorrect.">
            <a:extLst>
              <a:ext uri="{FF2B5EF4-FFF2-40B4-BE49-F238E27FC236}">
                <a16:creationId xmlns:a16="http://schemas.microsoft.com/office/drawing/2014/main" id="{8F078F75-0AF5-AB77-9925-6BF200638A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83" t="3847" r="2530" b="5699"/>
          <a:stretch>
            <a:fillRect/>
          </a:stretch>
        </p:blipFill>
        <p:spPr>
          <a:xfrm>
            <a:off x="8741471" y="3891584"/>
            <a:ext cx="2095500" cy="2046566"/>
          </a:xfrm>
          <a:prstGeom prst="rect">
            <a:avLst/>
          </a:prstGeom>
        </p:spPr>
      </p:pic>
      <p:pic>
        <p:nvPicPr>
          <p:cNvPr id="9" name="Picture 8" descr="A finger with a device on it&#10;&#10;AI-generated content may be incorrect.">
            <a:extLst>
              <a:ext uri="{FF2B5EF4-FFF2-40B4-BE49-F238E27FC236}">
                <a16:creationId xmlns:a16="http://schemas.microsoft.com/office/drawing/2014/main" id="{274CBA07-24FC-A11C-F9DC-0CE611CB66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73" t="3655" r="3276" b="4280"/>
          <a:stretch>
            <a:fillRect/>
          </a:stretch>
        </p:blipFill>
        <p:spPr>
          <a:xfrm>
            <a:off x="325257" y="1458621"/>
            <a:ext cx="2032000" cy="1964302"/>
          </a:xfrm>
          <a:prstGeom prst="rect">
            <a:avLst/>
          </a:prstGeom>
        </p:spPr>
      </p:pic>
      <p:grpSp>
        <p:nvGrpSpPr>
          <p:cNvPr id="13" name="Group 2">
            <a:extLst>
              <a:ext uri="{FF2B5EF4-FFF2-40B4-BE49-F238E27FC236}">
                <a16:creationId xmlns:a16="http://schemas.microsoft.com/office/drawing/2014/main" id="{5FC3ECFD-36DF-B806-3326-871FE6F529F5}"/>
              </a:ext>
            </a:extLst>
          </p:cNvPr>
          <p:cNvGrpSpPr/>
          <p:nvPr/>
        </p:nvGrpSpPr>
        <p:grpSpPr>
          <a:xfrm>
            <a:off x="3531259" y="718122"/>
            <a:ext cx="5313054" cy="1154222"/>
            <a:chOff x="0" y="-38100"/>
            <a:chExt cx="1702198" cy="692735"/>
          </a:xfrm>
          <a:solidFill>
            <a:srgbClr val="479000"/>
          </a:solidFill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C7350932-137A-2AD7-690C-56C724701AF3}"/>
                </a:ext>
              </a:extLst>
            </p:cNvPr>
            <p:cNvSpPr/>
            <p:nvPr/>
          </p:nvSpPr>
          <p:spPr>
            <a:xfrm>
              <a:off x="0" y="18747"/>
              <a:ext cx="1702198" cy="635888"/>
            </a:xfrm>
            <a:prstGeom prst="roundRect">
              <a:avLst/>
            </a:prstGeom>
            <a:grpFill/>
          </p:spPr>
          <p:txBody>
            <a:bodyPr/>
            <a:lstStyle/>
            <a:p>
              <a:endParaRPr lang="nl-NL" sz="1400">
                <a:latin typeface="Coco Gothic"/>
              </a:endParaRPr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0D4584FF-6F64-5189-19FB-104B0D0CEF9D}"/>
                </a:ext>
              </a:extLst>
            </p:cNvPr>
            <p:cNvSpPr txBox="1"/>
            <p:nvPr/>
          </p:nvSpPr>
          <p:spPr>
            <a:xfrm>
              <a:off x="0" y="-38100"/>
              <a:ext cx="1702198" cy="673988"/>
            </a:xfrm>
            <a:prstGeom prst="roundRect">
              <a:avLst/>
            </a:prstGeom>
            <a:solidFill>
              <a:schemeClr val="bg1"/>
            </a:solidFill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 sz="1400">
                <a:latin typeface="Coco Gothic"/>
              </a:endParaRPr>
            </a:p>
          </p:txBody>
        </p:sp>
      </p:grpSp>
      <p:sp>
        <p:nvSpPr>
          <p:cNvPr id="17" name="Tekstvak 3">
            <a:extLst>
              <a:ext uri="{FF2B5EF4-FFF2-40B4-BE49-F238E27FC236}">
                <a16:creationId xmlns:a16="http://schemas.microsoft.com/office/drawing/2014/main" id="{4D5E822E-1DB2-486F-5BDA-8CDCE08D6242}"/>
              </a:ext>
            </a:extLst>
          </p:cNvPr>
          <p:cNvSpPr txBox="1"/>
          <p:nvPr/>
        </p:nvSpPr>
        <p:spPr>
          <a:xfrm>
            <a:off x="4094931" y="947031"/>
            <a:ext cx="4185708" cy="718017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algn="ctr"/>
            <a:r>
              <a:rPr lang="nl-NL" sz="2133" dirty="0">
                <a:solidFill>
                  <a:srgbClr val="479000"/>
                </a:solidFill>
                <a:latin typeface="Hind Medium" panose="02000000000000000000" pitchFamily="2" charset="0"/>
                <a:cs typeface="Hind Medium" panose="02000000000000000000" pitchFamily="2" charset="0"/>
              </a:rPr>
              <a:t>21 verduurzamingsinterventies op verpleegafdelingen</a:t>
            </a:r>
            <a:endParaRPr lang="en-US" sz="2133" dirty="0">
              <a:solidFill>
                <a:srgbClr val="479000"/>
              </a:solidFill>
              <a:latin typeface="Hind Medium" panose="02000000000000000000" pitchFamily="2" charset="0"/>
              <a:ea typeface="Calibri"/>
              <a:cs typeface="Hind Medium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06C36C-4B2A-E4D1-502B-003F137093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62" t="1693" r="2680" b="1988"/>
          <a:stretch>
            <a:fillRect/>
          </a:stretch>
        </p:blipFill>
        <p:spPr>
          <a:xfrm>
            <a:off x="4188687" y="1872344"/>
            <a:ext cx="3895356" cy="39859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86D77F8-656C-CCE0-4470-1DD2F85E6F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3572" y="197080"/>
            <a:ext cx="885232" cy="819171"/>
          </a:xfrm>
          <a:prstGeom prst="rect">
            <a:avLst/>
          </a:prstGeom>
        </p:spPr>
      </p:pic>
      <p:pic>
        <p:nvPicPr>
          <p:cNvPr id="20" name="Afbeelding 19" descr="Afbeelding met schermopname, clipart, tekenfilm, illustratie&#10;&#10;Door AI gegenereerde inhoud is mogelijk onjuist.">
            <a:extLst>
              <a:ext uri="{FF2B5EF4-FFF2-40B4-BE49-F238E27FC236}">
                <a16:creationId xmlns:a16="http://schemas.microsoft.com/office/drawing/2014/main" id="{B5A267EE-F4CA-6F2F-1B79-F6401C3E5F8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23" t="16690" r="23892" b="8936"/>
          <a:stretch>
            <a:fillRect/>
          </a:stretch>
        </p:blipFill>
        <p:spPr>
          <a:xfrm>
            <a:off x="2022517" y="3891584"/>
            <a:ext cx="1743004" cy="1790887"/>
          </a:xfrm>
          <a:prstGeom prst="rect">
            <a:avLst/>
          </a:prstGeom>
        </p:spPr>
      </p:pic>
      <p:pic>
        <p:nvPicPr>
          <p:cNvPr id="22" name="Afbeelding 21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8F1E5221-B2B0-A67C-4AEC-9526CE10019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250" t="8464" r="3500" b="5613"/>
          <a:stretch>
            <a:fillRect/>
          </a:stretch>
        </p:blipFill>
        <p:spPr>
          <a:xfrm>
            <a:off x="9067494" y="1306039"/>
            <a:ext cx="2317750" cy="218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10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52F84-AE3B-D93A-20FB-3FC71BB6D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>
            <a:extLst>
              <a:ext uri="{FF2B5EF4-FFF2-40B4-BE49-F238E27FC236}">
                <a16:creationId xmlns:a16="http://schemas.microsoft.com/office/drawing/2014/main" id="{B270182B-008F-876B-9593-FD473951875D}"/>
              </a:ext>
            </a:extLst>
          </p:cNvPr>
          <p:cNvSpPr/>
          <p:nvPr/>
        </p:nvSpPr>
        <p:spPr>
          <a:xfrm>
            <a:off x="789482" y="685800"/>
            <a:ext cx="2521448" cy="639177"/>
          </a:xfrm>
          <a:custGeom>
            <a:avLst/>
            <a:gdLst/>
            <a:ahLst/>
            <a:cxnLst/>
            <a:rect l="l" t="t" r="r" b="b"/>
            <a:pathLst>
              <a:path w="447886" h="113537">
                <a:moveTo>
                  <a:pt x="20470" y="0"/>
                </a:moveTo>
                <a:lnTo>
                  <a:pt x="427416" y="0"/>
                </a:lnTo>
                <a:cubicBezTo>
                  <a:pt x="438721" y="0"/>
                  <a:pt x="447886" y="9165"/>
                  <a:pt x="447886" y="20470"/>
                </a:cubicBezTo>
                <a:lnTo>
                  <a:pt x="447886" y="93068"/>
                </a:lnTo>
                <a:cubicBezTo>
                  <a:pt x="447886" y="104373"/>
                  <a:pt x="438721" y="113537"/>
                  <a:pt x="427416" y="113537"/>
                </a:cubicBezTo>
                <a:lnTo>
                  <a:pt x="20470" y="113537"/>
                </a:lnTo>
                <a:cubicBezTo>
                  <a:pt x="9165" y="113537"/>
                  <a:pt x="0" y="104373"/>
                  <a:pt x="0" y="93068"/>
                </a:cubicBezTo>
                <a:lnTo>
                  <a:pt x="0" y="20470"/>
                </a:lnTo>
                <a:cubicBezTo>
                  <a:pt x="0" y="9165"/>
                  <a:pt x="9165" y="0"/>
                  <a:pt x="2047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nl-NL" sz="1200"/>
          </a:p>
        </p:txBody>
      </p:sp>
      <p:pic>
        <p:nvPicPr>
          <p:cNvPr id="5" name="Picture 4" descr="A group of people in scrubs&#10;&#10;AI-generated content may be incorrect.">
            <a:extLst>
              <a:ext uri="{FF2B5EF4-FFF2-40B4-BE49-F238E27FC236}">
                <a16:creationId xmlns:a16="http://schemas.microsoft.com/office/drawing/2014/main" id="{EF1C4AD1-E6F7-7ECC-E5EC-4118B251D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1" y="3229708"/>
            <a:ext cx="4651619" cy="3628293"/>
          </a:xfrm>
          <a:prstGeom prst="rect">
            <a:avLst/>
          </a:prstGeom>
        </p:spPr>
      </p:pic>
      <p:sp>
        <p:nvSpPr>
          <p:cNvPr id="4" name="TextBox 23">
            <a:extLst>
              <a:ext uri="{FF2B5EF4-FFF2-40B4-BE49-F238E27FC236}">
                <a16:creationId xmlns:a16="http://schemas.microsoft.com/office/drawing/2014/main" id="{8DC799D7-6795-F23E-8FC6-48B17A8A316F}"/>
              </a:ext>
            </a:extLst>
          </p:cNvPr>
          <p:cNvSpPr txBox="1"/>
          <p:nvPr/>
        </p:nvSpPr>
        <p:spPr>
          <a:xfrm>
            <a:off x="747835" y="1177104"/>
            <a:ext cx="5126189" cy="1100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nl-NL" sz="4800" b="1" dirty="0">
                <a:solidFill>
                  <a:schemeClr val="bg1"/>
                </a:solidFill>
                <a:latin typeface="Frequenz" panose="020B0804040204030804"/>
                <a:ea typeface="Helvetica World Italics"/>
                <a:cs typeface="Helvetica World Italics"/>
              </a:rPr>
              <a:t>Verduurzaming geneesmiddelen</a:t>
            </a:r>
            <a:endParaRPr lang="en-US" sz="4800" dirty="0">
              <a:solidFill>
                <a:schemeClr val="bg1"/>
              </a:solidFill>
              <a:latin typeface="Frequenz" panose="020B0804040204030804"/>
              <a:ea typeface="Calibri"/>
              <a:cs typeface="Calibri"/>
            </a:endParaRPr>
          </a:p>
        </p:txBody>
      </p:sp>
      <p:sp>
        <p:nvSpPr>
          <p:cNvPr id="3" name="Rechthoek: afgeronde bovenhoeken 27">
            <a:extLst>
              <a:ext uri="{FF2B5EF4-FFF2-40B4-BE49-F238E27FC236}">
                <a16:creationId xmlns:a16="http://schemas.microsoft.com/office/drawing/2014/main" id="{20646967-C849-148A-7CC7-ABA3E27FDA9F}"/>
              </a:ext>
            </a:extLst>
          </p:cNvPr>
          <p:cNvSpPr/>
          <p:nvPr/>
        </p:nvSpPr>
        <p:spPr>
          <a:xfrm>
            <a:off x="6528918" y="528966"/>
            <a:ext cx="5126190" cy="5915377"/>
          </a:xfrm>
          <a:prstGeom prst="round2SameRect">
            <a:avLst>
              <a:gd name="adj1" fmla="val 1035"/>
              <a:gd name="adj2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 defTabSz="914446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defRPr/>
            </a:pPr>
            <a:endParaRPr lang="nl-NL" sz="1600" dirty="0">
              <a:solidFill>
                <a:srgbClr val="FFFFFF"/>
              </a:solidFill>
            </a:endParaRPr>
          </a:p>
        </p:txBody>
      </p:sp>
      <p:sp>
        <p:nvSpPr>
          <p:cNvPr id="6" name="Tekstvak 31">
            <a:extLst>
              <a:ext uri="{FF2B5EF4-FFF2-40B4-BE49-F238E27FC236}">
                <a16:creationId xmlns:a16="http://schemas.microsoft.com/office/drawing/2014/main" id="{84A449F3-6D2B-85DB-AB60-6B69BA6938AD}"/>
              </a:ext>
            </a:extLst>
          </p:cNvPr>
          <p:cNvSpPr txBox="1"/>
          <p:nvPr/>
        </p:nvSpPr>
        <p:spPr>
          <a:xfrm>
            <a:off x="6932145" y="2054890"/>
            <a:ext cx="4404399" cy="354039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en-US" sz="2000" dirty="0" err="1">
                <a:latin typeface="Frequenz" panose="020B0804040204030804"/>
                <a:ea typeface="Poppins SemiBold"/>
                <a:cs typeface="Poppins SemiBold"/>
                <a:sym typeface="Poppins SemiBold"/>
              </a:rPr>
              <a:t>Geneesmiddelen</a:t>
            </a:r>
            <a:r>
              <a:rPr lang="en-US" sz="2000" dirty="0">
                <a:latin typeface="Frequenz" panose="020B0804040204030804"/>
                <a:ea typeface="Poppins SemiBold"/>
                <a:cs typeface="Poppins SemiBold"/>
                <a:sym typeface="Poppins SemiBold"/>
              </a:rPr>
              <a:t> </a:t>
            </a:r>
            <a:r>
              <a:rPr lang="en-US" sz="2000" b="1" dirty="0">
                <a:latin typeface="Frequenz" panose="020B0804040204030804"/>
                <a:ea typeface="Poppins SemiBold"/>
                <a:cs typeface="Poppins SemiBold"/>
                <a:sym typeface="Poppins SemiBold"/>
              </a:rPr>
              <a:t>minder </a:t>
            </a:r>
            <a:r>
              <a:rPr lang="en-US" sz="2000" b="1" dirty="0" err="1">
                <a:latin typeface="Frequenz" panose="020B0804040204030804"/>
                <a:ea typeface="Poppins SemiBold"/>
                <a:cs typeface="Poppins SemiBold"/>
                <a:sym typeface="Poppins SemiBold"/>
              </a:rPr>
              <a:t>en</a:t>
            </a:r>
            <a:r>
              <a:rPr lang="en-US" sz="2000" b="1" dirty="0">
                <a:latin typeface="Frequenz" panose="020B0804040204030804"/>
                <a:ea typeface="Poppins SemiBold"/>
                <a:cs typeface="Poppins SemiBold"/>
                <a:sym typeface="Poppins SemiBold"/>
              </a:rPr>
              <a:t> </a:t>
            </a:r>
            <a:r>
              <a:rPr lang="en-US" sz="2000" b="1" dirty="0" err="1">
                <a:latin typeface="Frequenz" panose="020B0804040204030804"/>
                <a:ea typeface="Poppins SemiBold"/>
                <a:cs typeface="Poppins SemiBold"/>
                <a:sym typeface="Poppins SemiBold"/>
              </a:rPr>
              <a:t>duurzamer</a:t>
            </a:r>
            <a:r>
              <a:rPr lang="en-US" sz="2000" b="1" dirty="0">
                <a:latin typeface="Frequenz" panose="020B0804040204030804"/>
                <a:ea typeface="Poppins SemiBold"/>
                <a:cs typeface="Poppins SemiBold"/>
                <a:sym typeface="Poppins SemiBold"/>
              </a:rPr>
              <a:t> </a:t>
            </a:r>
            <a:r>
              <a:rPr lang="en-US" sz="2000" b="1" dirty="0" err="1">
                <a:latin typeface="Frequenz" panose="020B0804040204030804"/>
                <a:ea typeface="Poppins SemiBold"/>
                <a:cs typeface="Poppins SemiBold"/>
                <a:sym typeface="Poppins SemiBold"/>
              </a:rPr>
              <a:t>voorschrijven</a:t>
            </a:r>
            <a:r>
              <a:rPr lang="en-US" sz="2000" b="1" dirty="0">
                <a:latin typeface="Frequenz" panose="020B0804040204030804"/>
                <a:ea typeface="Poppins SemiBold"/>
                <a:cs typeface="Poppins SemiBold"/>
                <a:sym typeface="Poppins SemiBold"/>
              </a:rPr>
              <a:t> </a:t>
            </a:r>
            <a:r>
              <a:rPr lang="en-US" sz="2000" dirty="0">
                <a:latin typeface="Frequenz" panose="020B0804040204030804"/>
                <a:ea typeface="Poppins SemiBold"/>
                <a:cs typeface="Poppins SemiBold"/>
                <a:sym typeface="Poppins SemiBold"/>
              </a:rPr>
              <a:t>in </a:t>
            </a:r>
            <a:r>
              <a:rPr lang="en-US" sz="2000" dirty="0" err="1">
                <a:latin typeface="Frequenz" panose="020B0804040204030804"/>
                <a:ea typeface="Poppins SemiBold"/>
                <a:cs typeface="Poppins SemiBold"/>
                <a:sym typeface="Poppins SemiBold"/>
              </a:rPr>
              <a:t>Nederlandse</a:t>
            </a:r>
            <a:r>
              <a:rPr lang="en-US" sz="2000" dirty="0">
                <a:latin typeface="Frequenz" panose="020B0804040204030804"/>
                <a:ea typeface="Poppins SemiBold"/>
                <a:cs typeface="Poppins SemiBold"/>
                <a:sym typeface="Poppins SemiBold"/>
              </a:rPr>
              <a:t> </a:t>
            </a:r>
            <a:r>
              <a:rPr lang="en-US" sz="2000" dirty="0" err="1">
                <a:latin typeface="Frequenz" panose="020B0804040204030804"/>
                <a:ea typeface="Poppins SemiBold"/>
                <a:cs typeface="Poppins SemiBold"/>
                <a:sym typeface="Poppins SemiBold"/>
              </a:rPr>
              <a:t>ziekenhuizen</a:t>
            </a:r>
            <a:r>
              <a:rPr lang="en-US" sz="2000" dirty="0">
                <a:latin typeface="Frequenz" panose="020B0804040204030804"/>
                <a:ea typeface="Poppins SemiBold"/>
                <a:cs typeface="Poppins SemiBold"/>
                <a:sym typeface="Poppins SemiBold"/>
              </a:rPr>
              <a:t> om de milieu-impact van </a:t>
            </a:r>
            <a:r>
              <a:rPr lang="en-US" sz="2000" dirty="0" err="1">
                <a:latin typeface="Frequenz" panose="020B0804040204030804"/>
                <a:ea typeface="Poppins SemiBold"/>
                <a:cs typeface="Poppins SemiBold"/>
                <a:sym typeface="Poppins SemiBold"/>
              </a:rPr>
              <a:t>geneesmiddelen</a:t>
            </a:r>
            <a:r>
              <a:rPr lang="en-US" sz="2000" dirty="0">
                <a:latin typeface="Frequenz" panose="020B0804040204030804"/>
                <a:ea typeface="Poppins SemiBold"/>
                <a:cs typeface="Poppins SemiBold"/>
                <a:sym typeface="Poppins SemiBold"/>
              </a:rPr>
              <a:t> </a:t>
            </a:r>
            <a:r>
              <a:rPr lang="en-US" sz="2000" dirty="0" err="1">
                <a:latin typeface="Frequenz" panose="020B0804040204030804"/>
                <a:ea typeface="Poppins SemiBold"/>
                <a:cs typeface="Poppins SemiBold"/>
                <a:sym typeface="Poppins SemiBold"/>
              </a:rPr>
              <a:t>te</a:t>
            </a:r>
            <a:r>
              <a:rPr lang="en-US" sz="2000" dirty="0">
                <a:latin typeface="Frequenz" panose="020B0804040204030804"/>
                <a:ea typeface="Poppins SemiBold"/>
                <a:cs typeface="Poppins SemiBold"/>
                <a:sym typeface="Poppins SemiBold"/>
              </a:rPr>
              <a:t> </a:t>
            </a:r>
            <a:r>
              <a:rPr lang="en-US" sz="2000" dirty="0" err="1">
                <a:latin typeface="Frequenz" panose="020B0804040204030804"/>
                <a:ea typeface="Poppins SemiBold"/>
                <a:cs typeface="Poppins SemiBold"/>
                <a:sym typeface="Poppins SemiBold"/>
              </a:rPr>
              <a:t>verkleinen</a:t>
            </a:r>
            <a:r>
              <a:rPr lang="en-US" sz="2000" dirty="0">
                <a:latin typeface="Frequenz" panose="020B0804040204030804"/>
                <a:ea typeface="Poppins SemiBold"/>
                <a:cs typeface="Poppins SemiBold"/>
                <a:sym typeface="Poppins SemiBold"/>
              </a:rPr>
              <a:t> </a:t>
            </a:r>
          </a:p>
          <a:p>
            <a:pPr>
              <a:lnSpc>
                <a:spcPct val="115000"/>
              </a:lnSpc>
            </a:pPr>
            <a:endParaRPr lang="en-US" sz="2000" dirty="0">
              <a:latin typeface="Frequenz" panose="020B0804040204030804"/>
              <a:ea typeface="Poppins SemiBold"/>
              <a:cs typeface="Poppins SemiBold"/>
              <a:sym typeface="Poppins SemiBold"/>
            </a:endParaRPr>
          </a:p>
          <a:p>
            <a:pPr>
              <a:lnSpc>
                <a:spcPct val="115000"/>
              </a:lnSpc>
            </a:pPr>
            <a:r>
              <a:rPr lang="en-US" sz="2000" b="1" dirty="0">
                <a:latin typeface="Frequenz" panose="020B0804040204030804"/>
                <a:ea typeface="Poppins SemiBold"/>
                <a:cs typeface="Poppins SemiBold"/>
                <a:sym typeface="Poppins SemiBold"/>
              </a:rPr>
              <a:t>8 </a:t>
            </a:r>
            <a:r>
              <a:rPr lang="en-US" sz="2000" b="1" dirty="0" err="1">
                <a:latin typeface="Frequenz" panose="020B0804040204030804"/>
                <a:ea typeface="Poppins SemiBold"/>
                <a:cs typeface="Poppins SemiBold"/>
                <a:sym typeface="Poppins SemiBold"/>
              </a:rPr>
              <a:t>voorschrijfinterventies</a:t>
            </a:r>
            <a:endParaRPr lang="en-US" sz="2000" b="1" dirty="0">
              <a:latin typeface="Frequenz" panose="020B0804040204030804"/>
              <a:ea typeface="Poppins SemiBold"/>
              <a:cs typeface="Poppins SemiBold"/>
              <a:sym typeface="Poppins SemiBold"/>
            </a:endParaRPr>
          </a:p>
          <a:p>
            <a:pPr>
              <a:lnSpc>
                <a:spcPct val="115000"/>
              </a:lnSpc>
            </a:pPr>
            <a:endParaRPr lang="en-US" sz="2000" dirty="0">
              <a:latin typeface="Frequenz" panose="020B0804040204030804"/>
              <a:ea typeface="Poppins SemiBold"/>
              <a:cs typeface="Poppins SemiBold"/>
              <a:sym typeface="Poppins SemiBold"/>
            </a:endParaRPr>
          </a:p>
          <a:p>
            <a:pPr>
              <a:lnSpc>
                <a:spcPct val="115000"/>
              </a:lnSpc>
            </a:pPr>
            <a:r>
              <a:rPr lang="en-US" sz="2000" dirty="0">
                <a:latin typeface="Frequenz" panose="020B0804040204030804"/>
                <a:ea typeface="Poppins SemiBold"/>
                <a:cs typeface="Poppins SemiBold"/>
                <a:sym typeface="Wingdings" panose="05000000000000000000" pitchFamily="2" charset="2"/>
              </a:rPr>
              <a:t>Groene </a:t>
            </a:r>
            <a:r>
              <a:rPr lang="en-US" sz="2000" dirty="0" err="1">
                <a:latin typeface="Frequenz" panose="020B0804040204030804"/>
                <a:ea typeface="Poppins SemiBold"/>
                <a:cs typeface="Poppins SemiBold"/>
                <a:sym typeface="Wingdings" panose="05000000000000000000" pitchFamily="2" charset="2"/>
              </a:rPr>
              <a:t>gedragsverandering</a:t>
            </a:r>
            <a:r>
              <a:rPr lang="en-US" sz="2000" dirty="0">
                <a:latin typeface="Frequenz" panose="020B0804040204030804"/>
                <a:ea typeface="Poppins SemiBold"/>
                <a:cs typeface="Poppins SemiBold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Frequenz" panose="020B0804040204030804"/>
                <a:ea typeface="Poppins SemiBold"/>
                <a:cs typeface="Poppins SemiBold"/>
                <a:sym typeface="Wingdings" panose="05000000000000000000" pitchFamily="2" charset="2"/>
              </a:rPr>
              <a:t>onder</a:t>
            </a:r>
            <a:r>
              <a:rPr lang="en-US" sz="2000" dirty="0">
                <a:latin typeface="Frequenz" panose="020B0804040204030804"/>
                <a:ea typeface="Poppins SemiBold"/>
                <a:cs typeface="Poppins SemiBold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Frequenz" panose="020B0804040204030804"/>
                <a:ea typeface="Poppins SemiBold"/>
                <a:cs typeface="Poppins SemiBold"/>
                <a:sym typeface="Wingdings" panose="05000000000000000000" pitchFamily="2" charset="2"/>
              </a:rPr>
              <a:t>artsen</a:t>
            </a:r>
            <a:r>
              <a:rPr lang="en-US" sz="2000" dirty="0">
                <a:latin typeface="Frequenz" panose="020B0804040204030804"/>
                <a:ea typeface="Poppins SemiBold"/>
                <a:cs typeface="Poppins SemiBold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Frequenz" panose="020B0804040204030804"/>
                <a:ea typeface="Poppins SemiBold"/>
                <a:cs typeface="Poppins SemiBold"/>
                <a:sym typeface="Wingdings" panose="05000000000000000000" pitchFamily="2" charset="2"/>
              </a:rPr>
              <a:t>en</a:t>
            </a:r>
            <a:r>
              <a:rPr lang="en-US" sz="2000" dirty="0">
                <a:latin typeface="Frequenz" panose="020B0804040204030804"/>
                <a:ea typeface="Poppins SemiBold"/>
                <a:cs typeface="Poppins SemiBold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Frequenz" panose="020B0804040204030804"/>
                <a:ea typeface="Poppins SemiBold"/>
                <a:cs typeface="Poppins SemiBold"/>
                <a:sym typeface="Wingdings" panose="05000000000000000000" pitchFamily="2" charset="2"/>
              </a:rPr>
              <a:t>apothekers</a:t>
            </a:r>
            <a:endParaRPr lang="en-US" sz="2000" dirty="0">
              <a:latin typeface="Frequenz" panose="020B0804040204030804"/>
              <a:ea typeface="Poppins SemiBold"/>
              <a:cs typeface="Poppins SemiBold"/>
              <a:sym typeface="Poppi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162351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2CCCD-023B-679B-EA17-B599BDBCC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61090F44-98DA-CC0A-210A-349F89F9852A}"/>
              </a:ext>
            </a:extLst>
          </p:cNvPr>
          <p:cNvSpPr/>
          <p:nvPr/>
        </p:nvSpPr>
        <p:spPr>
          <a:xfrm>
            <a:off x="0" y="0"/>
            <a:ext cx="12192000" cy="6300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9DCE56A-8E42-04D0-8202-0753DBF33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00" y="3736481"/>
            <a:ext cx="3584001" cy="9650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609630" rtl="0" eaLnBrk="1" latinLnBrk="0" hangingPunct="1">
              <a:defRPr sz="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15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630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4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26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076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91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707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522" algn="l" defTabSz="60963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Erasmus MC</a:t>
            </a:r>
          </a:p>
        </p:txBody>
      </p:sp>
      <p:grpSp>
        <p:nvGrpSpPr>
          <p:cNvPr id="58" name="Groep 57">
            <a:extLst>
              <a:ext uri="{FF2B5EF4-FFF2-40B4-BE49-F238E27FC236}">
                <a16:creationId xmlns:a16="http://schemas.microsoft.com/office/drawing/2014/main" id="{4CE8CDD0-64C3-8509-F3BC-F96E7D614F48}"/>
              </a:ext>
            </a:extLst>
          </p:cNvPr>
          <p:cNvGrpSpPr/>
          <p:nvPr/>
        </p:nvGrpSpPr>
        <p:grpSpPr>
          <a:xfrm>
            <a:off x="4527068" y="1533071"/>
            <a:ext cx="3338589" cy="4043375"/>
            <a:chOff x="4425911" y="1778066"/>
            <a:chExt cx="3338589" cy="4043375"/>
          </a:xfrm>
        </p:grpSpPr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7E876515-CEE7-DAC1-10CD-B8A62C9A257A}"/>
                </a:ext>
              </a:extLst>
            </p:cNvPr>
            <p:cNvSpPr/>
            <p:nvPr/>
          </p:nvSpPr>
          <p:spPr>
            <a:xfrm>
              <a:off x="4425911" y="1778066"/>
              <a:ext cx="3338589" cy="4043375"/>
            </a:xfrm>
            <a:custGeom>
              <a:avLst/>
              <a:gdLst>
                <a:gd name="connsiteX0" fmla="*/ 1 w 3338589"/>
                <a:gd name="connsiteY0" fmla="*/ 0 h 4043375"/>
                <a:gd name="connsiteX1" fmla="*/ 3338589 w 3338589"/>
                <a:gd name="connsiteY1" fmla="*/ 0 h 4043375"/>
                <a:gd name="connsiteX2" fmla="*/ 3338589 w 3338589"/>
                <a:gd name="connsiteY2" fmla="*/ 636186 h 4043375"/>
                <a:gd name="connsiteX3" fmla="*/ 3338589 w 3338589"/>
                <a:gd name="connsiteY3" fmla="*/ 1012122 h 4043375"/>
                <a:gd name="connsiteX4" fmla="*/ 3338589 w 3338589"/>
                <a:gd name="connsiteY4" fmla="*/ 2021722 h 4043375"/>
                <a:gd name="connsiteX5" fmla="*/ 3338589 w 3338589"/>
                <a:gd name="connsiteY5" fmla="*/ 2315310 h 4043375"/>
                <a:gd name="connsiteX6" fmla="*/ 3338589 w 3338589"/>
                <a:gd name="connsiteY6" fmla="*/ 3349557 h 4043375"/>
                <a:gd name="connsiteX7" fmla="*/ 2644771 w 3338589"/>
                <a:gd name="connsiteY7" fmla="*/ 4043375 h 4043375"/>
                <a:gd name="connsiteX8" fmla="*/ 88065 w 3338589"/>
                <a:gd name="connsiteY8" fmla="*/ 4043375 h 4043375"/>
                <a:gd name="connsiteX9" fmla="*/ 0 w 3338589"/>
                <a:gd name="connsiteY9" fmla="*/ 3987511 h 4043375"/>
                <a:gd name="connsiteX10" fmla="*/ 0 w 3338589"/>
                <a:gd name="connsiteY10" fmla="*/ 2601975 h 4043375"/>
                <a:gd name="connsiteX11" fmla="*/ 0 w 3338589"/>
                <a:gd name="connsiteY11" fmla="*/ 2021722 h 4043375"/>
                <a:gd name="connsiteX12" fmla="*/ 0 w 3338589"/>
                <a:gd name="connsiteY12" fmla="*/ 636186 h 4043375"/>
                <a:gd name="connsiteX13" fmla="*/ 1 w 3338589"/>
                <a:gd name="connsiteY13" fmla="*/ 636183 h 404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38589" h="4043375">
                  <a:moveTo>
                    <a:pt x="1" y="0"/>
                  </a:moveTo>
                  <a:lnTo>
                    <a:pt x="3338589" y="0"/>
                  </a:lnTo>
                  <a:lnTo>
                    <a:pt x="3338589" y="636186"/>
                  </a:lnTo>
                  <a:lnTo>
                    <a:pt x="3338589" y="1012122"/>
                  </a:lnTo>
                  <a:lnTo>
                    <a:pt x="3338589" y="2021722"/>
                  </a:lnTo>
                  <a:lnTo>
                    <a:pt x="3338589" y="2315310"/>
                  </a:lnTo>
                  <a:lnTo>
                    <a:pt x="3338589" y="3349557"/>
                  </a:lnTo>
                  <a:lnTo>
                    <a:pt x="2644771" y="4043375"/>
                  </a:lnTo>
                  <a:lnTo>
                    <a:pt x="88065" y="4043375"/>
                  </a:lnTo>
                  <a:cubicBezTo>
                    <a:pt x="39429" y="4043375"/>
                    <a:pt x="0" y="4018364"/>
                    <a:pt x="0" y="3987511"/>
                  </a:cubicBezTo>
                  <a:lnTo>
                    <a:pt x="0" y="2601975"/>
                  </a:lnTo>
                  <a:lnTo>
                    <a:pt x="0" y="2021722"/>
                  </a:lnTo>
                  <a:lnTo>
                    <a:pt x="0" y="636186"/>
                  </a:lnTo>
                  <a:lnTo>
                    <a:pt x="1" y="636183"/>
                  </a:lnTo>
                  <a:close/>
                </a:path>
              </a:pathLst>
            </a:cu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413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900000" rtlCol="0" anchor="b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nl-NL" sz="100" b="1">
                  <a:solidFill>
                    <a:schemeClr val="tx1"/>
                  </a:solidFill>
                  <a:latin typeface="+mj-lt"/>
                </a:rPr>
                <a:t> </a:t>
              </a: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1B1C9BCC-4CA3-D926-11F3-82BB799BBECF}"/>
                </a:ext>
              </a:extLst>
            </p:cNvPr>
            <p:cNvSpPr txBox="1"/>
            <p:nvPr/>
          </p:nvSpPr>
          <p:spPr>
            <a:xfrm>
              <a:off x="4425911" y="5584583"/>
              <a:ext cx="1281063" cy="236858"/>
            </a:xfrm>
            <a:prstGeom prst="rect">
              <a:avLst/>
            </a:prstGeom>
            <a:noFill/>
          </p:spPr>
          <p:txBody>
            <a:bodyPr wrap="square" lIns="72000" tIns="0" rIns="0" bIns="0" rtlCol="0">
              <a:noAutofit/>
            </a:bodyPr>
            <a:lstStyle/>
            <a:p>
              <a:r>
                <a:rPr lang="nl-NL" sz="900">
                  <a:solidFill>
                    <a:schemeClr val="bg1"/>
                  </a:solidFill>
                </a:rPr>
                <a:t>© Robin Utrecht</a:t>
              </a:r>
            </a:p>
          </p:txBody>
        </p:sp>
      </p:grpSp>
      <p:sp>
        <p:nvSpPr>
          <p:cNvPr id="22" name="BLOK 1">
            <a:extLst>
              <a:ext uri="{FF2B5EF4-FFF2-40B4-BE49-F238E27FC236}">
                <a16:creationId xmlns:a16="http://schemas.microsoft.com/office/drawing/2014/main" id="{6F37D110-705E-2137-B6DE-7DBA4B3AF606}"/>
              </a:ext>
            </a:extLst>
          </p:cNvPr>
          <p:cNvSpPr>
            <a:spLocks/>
          </p:cNvSpPr>
          <p:nvPr/>
        </p:nvSpPr>
        <p:spPr>
          <a:xfrm>
            <a:off x="4422984" y="1616944"/>
            <a:ext cx="3708366" cy="4305202"/>
          </a:xfrm>
          <a:prstGeom prst="roundRect">
            <a:avLst>
              <a:gd name="adj" fmla="val 1713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1080000" rIns="252000" bIns="180000" rtlCol="0" anchor="t" anchorCtr="0"/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i="1" dirty="0">
                <a:solidFill>
                  <a:schemeClr val="tx1"/>
                </a:solidFill>
                <a:latin typeface="Frequenz" panose="020B0804040204030804"/>
              </a:rPr>
              <a:t>Omeprazol 20 mg capsule per dosis </a:t>
            </a:r>
            <a:br>
              <a:rPr lang="nl-NL" sz="1600" i="1" dirty="0">
                <a:solidFill>
                  <a:schemeClr val="tx1"/>
                </a:solidFill>
                <a:latin typeface="Frequenz" panose="020B0804040204030804"/>
              </a:rPr>
            </a:br>
            <a:r>
              <a:rPr lang="nl-NL" sz="1600" i="1" dirty="0">
                <a:solidFill>
                  <a:schemeClr val="tx1"/>
                </a:solidFill>
                <a:latin typeface="Frequenz" panose="020B0804040204030804"/>
              </a:rPr>
              <a:t>~ 15 g CO2 eq.</a:t>
            </a:r>
            <a:r>
              <a:rPr lang="nl-NL" sz="1600" dirty="0">
                <a:solidFill>
                  <a:schemeClr val="tx1"/>
                </a:solidFill>
                <a:latin typeface="Frequenz" panose="020B0804040204030804"/>
                <a:cs typeface="Calibri" panose="020F0502020204030204" pitchFamily="34" charset="0"/>
              </a:rPr>
              <a:t>³ 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>
                <a:solidFill>
                  <a:schemeClr val="tx1"/>
                </a:solidFill>
                <a:latin typeface="Frequenz" panose="020B0804040204030804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nl-NL" sz="1600" i="1" dirty="0">
                <a:solidFill>
                  <a:schemeClr val="tx1"/>
                </a:solidFill>
                <a:latin typeface="Frequenz" panose="020B0804040204030804"/>
              </a:rPr>
              <a:t> </a:t>
            </a:r>
            <a:r>
              <a:rPr lang="nl-NL" b="1" dirty="0">
                <a:solidFill>
                  <a:schemeClr val="tx1"/>
                </a:solidFill>
                <a:latin typeface="Frequenz" panose="020B0804040204030804"/>
                <a:cs typeface="Calibri" panose="020F0502020204030204" pitchFamily="34" charset="0"/>
                <a:sym typeface="Wingdings" panose="05000000000000000000" pitchFamily="2" charset="2"/>
              </a:rPr>
              <a:t>Stoppen (of niet starten) van omeprazol 20 mg 1dd in 4 patiënten is gelijk aan de CO2 opname door 1 boom per jaar</a:t>
            </a:r>
            <a:endParaRPr lang="nl-NL" sz="500" b="1" dirty="0">
              <a:solidFill>
                <a:schemeClr val="tx1"/>
              </a:solidFill>
              <a:latin typeface="Frequenz" panose="020B0804040204030804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64" indent="-285764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1600" dirty="0" err="1">
                <a:solidFill>
                  <a:schemeClr val="tx1"/>
                </a:solidFill>
                <a:latin typeface="Frequenz" panose="020B0804040204030804"/>
              </a:rPr>
              <a:t>Pantoprazol</a:t>
            </a:r>
            <a:r>
              <a:rPr lang="nl-NL" sz="1600" dirty="0">
                <a:solidFill>
                  <a:schemeClr val="tx1"/>
                </a:solidFill>
                <a:latin typeface="Frequenz" panose="020B0804040204030804"/>
              </a:rPr>
              <a:t> 1.3 miljoen gebruikers</a:t>
            </a:r>
          </a:p>
          <a:p>
            <a:pPr marL="285764" indent="-285764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chemeClr val="tx1"/>
                </a:solidFill>
                <a:latin typeface="Frequenz" panose="020B0804040204030804"/>
              </a:rPr>
              <a:t>Omeprazol: 1 miljoen gebruikers</a:t>
            </a:r>
            <a:r>
              <a:rPr lang="nl-NL" sz="1600" i="1" dirty="0">
                <a:solidFill>
                  <a:schemeClr val="tx1"/>
                </a:solidFill>
                <a:latin typeface="Frequenz" panose="020B0804040204030804"/>
                <a:cs typeface="Calibri" panose="020F0502020204030204" pitchFamily="34" charset="0"/>
              </a:rPr>
              <a:t>⁴</a:t>
            </a:r>
            <a:endParaRPr lang="nl-NL" sz="1600" dirty="0">
              <a:solidFill>
                <a:schemeClr val="tx1"/>
              </a:solidFill>
              <a:latin typeface="Frequenz" panose="020B0804040204030804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endParaRPr lang="nl-NL" sz="1600" dirty="0">
              <a:solidFill>
                <a:schemeClr val="tx1"/>
              </a:solidFill>
              <a:latin typeface="Frequenz" panose="020B0804040204030804"/>
            </a:endParaRPr>
          </a:p>
        </p:txBody>
      </p:sp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id="{C4615DE0-6038-1505-FFBC-0A92515B56AB}"/>
              </a:ext>
            </a:extLst>
          </p:cNvPr>
          <p:cNvSpPr>
            <a:spLocks/>
          </p:cNvSpPr>
          <p:nvPr/>
        </p:nvSpPr>
        <p:spPr>
          <a:xfrm>
            <a:off x="4425465" y="1347269"/>
            <a:ext cx="3708366" cy="1338505"/>
          </a:xfrm>
          <a:prstGeom prst="roundRect">
            <a:avLst>
              <a:gd name="adj" fmla="val 3568"/>
            </a:avLst>
          </a:prstGeom>
          <a:solidFill>
            <a:srgbClr val="D7E426"/>
          </a:solidFill>
          <a:ln>
            <a:noFill/>
          </a:ln>
          <a:effectLst>
            <a:outerShdw blurRad="254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360000" rIns="252000" bIns="0" rtlCol="0" anchor="t" anchorCtr="0"/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chemeClr val="bg1"/>
                </a:solidFill>
                <a:latin typeface="Frequenz" panose="020B0804040204030804"/>
              </a:rPr>
              <a:t>Mogelijke milieu-impact</a:t>
            </a:r>
          </a:p>
        </p:txBody>
      </p:sp>
      <p:sp>
        <p:nvSpPr>
          <p:cNvPr id="62" name="Rechthoek: met één afgeronde hoek 61">
            <a:extLst>
              <a:ext uri="{FF2B5EF4-FFF2-40B4-BE49-F238E27FC236}">
                <a16:creationId xmlns:a16="http://schemas.microsoft.com/office/drawing/2014/main" id="{302AB39A-7CC3-0803-2F5C-89A7102C9EAA}"/>
              </a:ext>
            </a:extLst>
          </p:cNvPr>
          <p:cNvSpPr/>
          <p:nvPr/>
        </p:nvSpPr>
        <p:spPr>
          <a:xfrm>
            <a:off x="480000" y="1347270"/>
            <a:ext cx="3708367" cy="4574876"/>
          </a:xfrm>
          <a:prstGeom prst="round1Rect">
            <a:avLst>
              <a:gd name="adj" fmla="val 1834"/>
            </a:avLst>
          </a:prstGeom>
          <a:solidFill>
            <a:srgbClr val="B4CF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nl-NL" sz="1600"/>
          </a:p>
        </p:txBody>
      </p:sp>
      <p:sp>
        <p:nvSpPr>
          <p:cNvPr id="74" name="Tekstvak 73">
            <a:extLst>
              <a:ext uri="{FF2B5EF4-FFF2-40B4-BE49-F238E27FC236}">
                <a16:creationId xmlns:a16="http://schemas.microsoft.com/office/drawing/2014/main" id="{75DE69CF-4F01-81E6-4BE5-D478B340B398}"/>
              </a:ext>
            </a:extLst>
          </p:cNvPr>
          <p:cNvSpPr txBox="1"/>
          <p:nvPr/>
        </p:nvSpPr>
        <p:spPr>
          <a:xfrm>
            <a:off x="740845" y="1789645"/>
            <a:ext cx="3549125" cy="449851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133" dirty="0">
                <a:solidFill>
                  <a:schemeClr val="bg1"/>
                </a:solidFill>
                <a:latin typeface="Frequenz" panose="020B0804040204030804"/>
              </a:rPr>
              <a:t>88% van chronisch gebruikte maagbeschermers (</a:t>
            </a:r>
            <a:r>
              <a:rPr lang="nl-NL" sz="2133" dirty="0" err="1">
                <a:solidFill>
                  <a:schemeClr val="bg1"/>
                </a:solidFill>
                <a:latin typeface="Frequenz" panose="020B0804040204030804"/>
              </a:rPr>
              <a:t>PPIs</a:t>
            </a:r>
            <a:r>
              <a:rPr lang="nl-NL" sz="2133" dirty="0">
                <a:solidFill>
                  <a:schemeClr val="bg1"/>
                </a:solidFill>
                <a:latin typeface="Frequenz" panose="020B0804040204030804"/>
              </a:rPr>
              <a:t>) is zonder actuele indicatie </a:t>
            </a:r>
            <a:r>
              <a:rPr lang="nl-NL" sz="2133" dirty="0">
                <a:solidFill>
                  <a:schemeClr val="bg1"/>
                </a:solidFill>
                <a:latin typeface="Frequenz" panose="020B0804040204030804"/>
                <a:cs typeface="Calibri" panose="020F0502020204030204" pitchFamily="34" charset="0"/>
              </a:rPr>
              <a:t>²</a:t>
            </a:r>
            <a:endParaRPr lang="nl-NL" sz="2133" dirty="0">
              <a:solidFill>
                <a:schemeClr val="bg1"/>
              </a:solidFill>
              <a:latin typeface="Frequenz" panose="020B0804040204030804"/>
            </a:endParaRPr>
          </a:p>
          <a:p>
            <a:pPr marL="304815" indent="-304815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requenz" panose="020B0804040204030804"/>
              </a:rPr>
              <a:t>(Lange-</a:t>
            </a:r>
            <a:r>
              <a:rPr lang="en-US" dirty="0" err="1">
                <a:solidFill>
                  <a:schemeClr val="bg1"/>
                </a:solidFill>
                <a:latin typeface="Frequenz" panose="020B0804040204030804"/>
              </a:rPr>
              <a:t>termijn</a:t>
            </a:r>
            <a:r>
              <a:rPr lang="en-US" dirty="0">
                <a:solidFill>
                  <a:schemeClr val="bg1"/>
                </a:solidFill>
                <a:latin typeface="Frequenz" panose="020B0804040204030804"/>
              </a:rPr>
              <a:t>) </a:t>
            </a:r>
            <a:r>
              <a:rPr lang="en-US" dirty="0" err="1">
                <a:solidFill>
                  <a:schemeClr val="bg1"/>
                </a:solidFill>
                <a:latin typeface="Frequenz" panose="020B0804040204030804"/>
              </a:rPr>
              <a:t>bijwerkingen</a:t>
            </a:r>
            <a:endParaRPr lang="en-US" dirty="0">
              <a:solidFill>
                <a:schemeClr val="bg1"/>
              </a:solidFill>
              <a:latin typeface="Frequenz" panose="020B0804040204030804"/>
            </a:endParaRPr>
          </a:p>
          <a:p>
            <a:pPr marL="304815" indent="-304815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Frequenz" panose="020B0804040204030804"/>
              </a:rPr>
              <a:t>Onnodige</a:t>
            </a:r>
            <a:r>
              <a:rPr lang="en-US" dirty="0">
                <a:solidFill>
                  <a:schemeClr val="bg1"/>
                </a:solidFill>
                <a:latin typeface="Frequenz" panose="020B0804040204030804"/>
              </a:rPr>
              <a:t> Kosten</a:t>
            </a:r>
          </a:p>
          <a:p>
            <a:pPr marL="304815" indent="-304815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Frequenz" panose="020B0804040204030804"/>
              </a:rPr>
              <a:t>Onnodige</a:t>
            </a:r>
            <a:r>
              <a:rPr lang="en-US" dirty="0">
                <a:solidFill>
                  <a:schemeClr val="bg1"/>
                </a:solidFill>
                <a:latin typeface="Frequenz" panose="020B0804040204030804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equenz" panose="020B0804040204030804"/>
              </a:rPr>
              <a:t>moeite</a:t>
            </a:r>
            <a:endParaRPr lang="en-US" dirty="0">
              <a:solidFill>
                <a:schemeClr val="bg1"/>
              </a:solidFill>
              <a:latin typeface="Frequenz" panose="020B0804040204030804"/>
            </a:endParaRPr>
          </a:p>
          <a:p>
            <a:pPr marL="304815" indent="-304815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Frequenz" panose="020B0804040204030804"/>
              </a:rPr>
              <a:t>Onnodige</a:t>
            </a:r>
            <a:r>
              <a:rPr lang="en-US" dirty="0">
                <a:solidFill>
                  <a:schemeClr val="bg1"/>
                </a:solidFill>
                <a:latin typeface="Frequenz" panose="020B0804040204030804"/>
              </a:rPr>
              <a:t> milieu-impact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endParaRPr lang="en-US" sz="1200" dirty="0">
              <a:solidFill>
                <a:schemeClr val="bg1"/>
              </a:solidFill>
              <a:latin typeface="Frequenz" panose="020B0804040204030804"/>
              <a:cs typeface="Arial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92F37DD-F582-3A04-EBB4-9E369D544E03}"/>
              </a:ext>
            </a:extLst>
          </p:cNvPr>
          <p:cNvSpPr txBox="1"/>
          <p:nvPr/>
        </p:nvSpPr>
        <p:spPr>
          <a:xfrm>
            <a:off x="8397044" y="4962360"/>
            <a:ext cx="8613150" cy="930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endParaRPr lang="nl-NL" sz="1100" dirty="0">
              <a:solidFill>
                <a:srgbClr val="479000"/>
              </a:solidFill>
              <a:latin typeface="Frequenz" panose="020B0804040204030804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000" dirty="0">
                <a:solidFill>
                  <a:srgbClr val="479000"/>
                </a:solidFill>
                <a:latin typeface="Frequenz" panose="020B0804040204030804"/>
              </a:rPr>
              <a:t>1 Bruin-Huisman, et al. 2017; 2 </a:t>
            </a:r>
            <a:r>
              <a:rPr lang="nl-NL" sz="1000" dirty="0" err="1">
                <a:solidFill>
                  <a:srgbClr val="479000"/>
                </a:solidFill>
                <a:latin typeface="Frequenz" panose="020B0804040204030804"/>
              </a:rPr>
              <a:t>Müskens</a:t>
            </a:r>
            <a:r>
              <a:rPr lang="nl-NL" sz="1000" dirty="0">
                <a:solidFill>
                  <a:srgbClr val="479000"/>
                </a:solidFill>
                <a:latin typeface="Frequenz" panose="020B0804040204030804"/>
              </a:rPr>
              <a:t>, et al. 2022; 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000" dirty="0">
                <a:solidFill>
                  <a:srgbClr val="479000"/>
                </a:solidFill>
                <a:latin typeface="Frequenz" panose="020B0804040204030804"/>
              </a:rPr>
              <a:t>3 Taylor, et al. 2024; 4 SFK 2023</a:t>
            </a:r>
            <a:endParaRPr lang="nl-NL" sz="3200" dirty="0">
              <a:solidFill>
                <a:srgbClr val="479000"/>
              </a:solidFill>
              <a:latin typeface="Frequenz" panose="020B0804040204030804"/>
            </a:endParaRPr>
          </a:p>
        </p:txBody>
      </p:sp>
      <p:pic>
        <p:nvPicPr>
          <p:cNvPr id="9218" name="Picture 2" descr="How Tall Is the Tallest Tree in the World?">
            <a:extLst>
              <a:ext uri="{FF2B5EF4-FFF2-40B4-BE49-F238E27FC236}">
                <a16:creationId xmlns:a16="http://schemas.microsoft.com/office/drawing/2014/main" id="{6C25FB8D-F30D-6806-7D17-F0768E81E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4"/>
          <a:stretch/>
        </p:blipFill>
        <p:spPr bwMode="auto">
          <a:xfrm flipH="1">
            <a:off x="8397043" y="1347269"/>
            <a:ext cx="3361920" cy="385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26">
            <a:extLst>
              <a:ext uri="{FF2B5EF4-FFF2-40B4-BE49-F238E27FC236}">
                <a16:creationId xmlns:a16="http://schemas.microsoft.com/office/drawing/2014/main" id="{77E3D1DD-19E9-72E7-C09E-B80D41940136}"/>
              </a:ext>
            </a:extLst>
          </p:cNvPr>
          <p:cNvSpPr txBox="1"/>
          <p:nvPr/>
        </p:nvSpPr>
        <p:spPr>
          <a:xfrm>
            <a:off x="819453" y="656724"/>
            <a:ext cx="9988247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b="1" dirty="0" err="1">
                <a:solidFill>
                  <a:srgbClr val="479000"/>
                </a:solidFill>
                <a:latin typeface="Frequenz Bold" panose="020B0804040204030804" pitchFamily="34" charset="0"/>
                <a:ea typeface="Frequenz Bold" panose="020B0804040204030804" pitchFamily="34" charset="0"/>
                <a:cs typeface="Coco Gothic"/>
                <a:sym typeface="Coco Gothic Bold"/>
              </a:rPr>
              <a:t>Voorbeeld</a:t>
            </a:r>
            <a:r>
              <a:rPr lang="en-US" sz="3200" b="1" dirty="0">
                <a:solidFill>
                  <a:srgbClr val="479000"/>
                </a:solidFill>
                <a:latin typeface="Frequenz Bold" panose="020B0804040204030804" pitchFamily="34" charset="0"/>
                <a:ea typeface="Frequenz Bold" panose="020B0804040204030804" pitchFamily="34" charset="0"/>
                <a:cs typeface="Coco Gothic"/>
                <a:sym typeface="Coco Gothic Bold"/>
              </a:rPr>
              <a:t>: deprescribing PPIs</a:t>
            </a:r>
            <a:endParaRPr lang="en-US" sz="3200" dirty="0">
              <a:solidFill>
                <a:srgbClr val="479000"/>
              </a:solidFill>
              <a:latin typeface="Frequenz Bold" panose="020B0804040204030804" pitchFamily="34" charset="0"/>
              <a:ea typeface="Frequenz Bold" panose="020B0804040204030804" pitchFamily="34" charset="0"/>
              <a:cs typeface="Coco Gothic"/>
              <a:sym typeface="Coco Gothic"/>
            </a:endParaRPr>
          </a:p>
        </p:txBody>
      </p:sp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121015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9"/>
          <p:cNvSpPr txBox="1">
            <a:spLocks noGrp="1"/>
          </p:cNvSpPr>
          <p:nvPr>
            <p:ph type="body" idx="1"/>
          </p:nvPr>
        </p:nvSpPr>
        <p:spPr>
          <a:xfrm>
            <a:off x="197964" y="2036190"/>
            <a:ext cx="5707180" cy="425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Frequenz" panose="020B0804040204030804"/>
                <a:ea typeface="Helvetica World"/>
                <a:cs typeface="Hind Medium"/>
              </a:rPr>
              <a:t>Arts </a:t>
            </a:r>
            <a:r>
              <a:rPr lang="en-US" dirty="0" err="1">
                <a:solidFill>
                  <a:schemeClr val="bg1"/>
                </a:solidFill>
                <a:latin typeface="Frequenz" panose="020B0804040204030804"/>
                <a:ea typeface="Helvetica World"/>
                <a:cs typeface="Hind Medium"/>
              </a:rPr>
              <a:t>en</a:t>
            </a:r>
            <a:r>
              <a:rPr lang="en-US" dirty="0">
                <a:solidFill>
                  <a:schemeClr val="bg1"/>
                </a:solidFill>
                <a:latin typeface="Frequenz" panose="020B0804040204030804"/>
                <a:ea typeface="Helvetica World"/>
                <a:cs typeface="Hind Medium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equenz" panose="020B0804040204030804"/>
                <a:ea typeface="Helvetica World"/>
                <a:cs typeface="Hind Medium"/>
              </a:rPr>
              <a:t>apotheker</a:t>
            </a:r>
            <a:r>
              <a:rPr lang="en-US" dirty="0">
                <a:solidFill>
                  <a:schemeClr val="bg1"/>
                </a:solidFill>
                <a:latin typeface="Frequenz" panose="020B0804040204030804"/>
                <a:ea typeface="Helvetica World"/>
                <a:cs typeface="Hind Medium"/>
              </a:rPr>
              <a:t> per </a:t>
            </a:r>
            <a:r>
              <a:rPr lang="en-US" dirty="0" err="1">
                <a:solidFill>
                  <a:schemeClr val="bg1"/>
                </a:solidFill>
                <a:latin typeface="Frequenz" panose="020B0804040204030804"/>
                <a:ea typeface="Helvetica World"/>
                <a:cs typeface="Hind Medium"/>
              </a:rPr>
              <a:t>interventie</a:t>
            </a:r>
            <a:r>
              <a:rPr lang="en-US" dirty="0">
                <a:solidFill>
                  <a:schemeClr val="bg1"/>
                </a:solidFill>
                <a:latin typeface="Frequenz" panose="020B0804040204030804"/>
                <a:ea typeface="Helvetica World"/>
                <a:cs typeface="Hind Medium"/>
              </a:rPr>
              <a:t> per </a:t>
            </a:r>
            <a:r>
              <a:rPr lang="en-US" dirty="0" err="1">
                <a:solidFill>
                  <a:schemeClr val="bg1"/>
                </a:solidFill>
                <a:latin typeface="Frequenz" panose="020B0804040204030804"/>
                <a:ea typeface="Helvetica World"/>
                <a:cs typeface="Hind Medium"/>
              </a:rPr>
              <a:t>ziekenhuis</a:t>
            </a:r>
            <a:r>
              <a:rPr lang="en-US" dirty="0">
                <a:solidFill>
                  <a:schemeClr val="bg1"/>
                </a:solidFill>
                <a:latin typeface="Frequenz" panose="020B0804040204030804"/>
                <a:ea typeface="Helvetica World"/>
                <a:cs typeface="Hind Medium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b="1" dirty="0" err="1">
                <a:solidFill>
                  <a:schemeClr val="bg1"/>
                </a:solidFill>
                <a:latin typeface="Frequenz" panose="020B0804040204030804"/>
                <a:ea typeface="+mn-lt"/>
                <a:cs typeface="+mn-lt"/>
              </a:rPr>
              <a:t>Ondersteuning</a:t>
            </a:r>
            <a:r>
              <a:rPr lang="en-US" b="1" dirty="0">
                <a:solidFill>
                  <a:schemeClr val="bg1"/>
                </a:solidFill>
                <a:latin typeface="Frequenz" panose="020B0804040204030804"/>
                <a:ea typeface="+mn-lt"/>
                <a:cs typeface="+mn-lt"/>
              </a:rPr>
              <a:t> door </a:t>
            </a:r>
            <a:r>
              <a:rPr lang="en-US" b="1" dirty="0" err="1">
                <a:solidFill>
                  <a:schemeClr val="bg1"/>
                </a:solidFill>
                <a:latin typeface="Frequenz" panose="020B0804040204030804"/>
                <a:ea typeface="+mn-lt"/>
                <a:cs typeface="+mn-lt"/>
              </a:rPr>
              <a:t>implementatiebegeleiders</a:t>
            </a:r>
            <a:endParaRPr lang="en-US" b="1" dirty="0">
              <a:solidFill>
                <a:schemeClr val="bg1"/>
              </a:solidFill>
              <a:latin typeface="Frequenz" panose="020B0804040204030804"/>
              <a:ea typeface="Calibri"/>
              <a:cs typeface="Calibri"/>
            </a:endParaRPr>
          </a:p>
          <a:p>
            <a:pPr marL="914423" lvl="1" indent="-457223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bg1"/>
                </a:solidFill>
                <a:latin typeface="Frequenz" panose="020B0804040204030804"/>
                <a:ea typeface="Calibri"/>
                <a:cs typeface="Calibri"/>
              </a:rPr>
              <a:t>Werving</a:t>
            </a:r>
            <a:r>
              <a:rPr lang="en-US" dirty="0">
                <a:solidFill>
                  <a:schemeClr val="bg1"/>
                </a:solidFill>
                <a:latin typeface="Frequenz" panose="020B0804040204030804"/>
                <a:ea typeface="Calibri"/>
                <a:cs typeface="Calibri"/>
              </a:rPr>
              <a:t> </a:t>
            </a:r>
          </a:p>
          <a:p>
            <a:pPr marL="914423" lvl="1" indent="-457223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bg1"/>
                </a:solidFill>
                <a:latin typeface="Frequenz" panose="020B0804040204030804"/>
                <a:ea typeface="Calibri"/>
                <a:cs typeface="Calibri"/>
              </a:rPr>
              <a:t>Overzicht</a:t>
            </a:r>
            <a:r>
              <a:rPr lang="en-US" dirty="0">
                <a:solidFill>
                  <a:schemeClr val="bg1"/>
                </a:solidFill>
                <a:latin typeface="Frequenz" panose="020B0804040204030804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equenz" panose="020B0804040204030804"/>
                <a:ea typeface="Calibri"/>
                <a:cs typeface="Calibri"/>
              </a:rPr>
              <a:t>geïmplementeerde</a:t>
            </a:r>
            <a:r>
              <a:rPr lang="en-US" dirty="0">
                <a:solidFill>
                  <a:schemeClr val="bg1"/>
                </a:solidFill>
                <a:latin typeface="Frequenz" panose="020B0804040204030804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requenz" panose="020B0804040204030804"/>
                <a:ea typeface="Calibri"/>
                <a:cs typeface="Calibri"/>
              </a:rPr>
              <a:t>interventies</a:t>
            </a:r>
            <a:endParaRPr lang="en-US" dirty="0">
              <a:solidFill>
                <a:schemeClr val="bg1"/>
              </a:solidFill>
              <a:latin typeface="Frequenz" panose="020B0804040204030804"/>
              <a:ea typeface="Calibri"/>
              <a:cs typeface="Calibri"/>
            </a:endParaRPr>
          </a:p>
          <a:p>
            <a:pPr marL="914423" lvl="1" indent="-457223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Frequenz" panose="020B0804040204030804"/>
                <a:ea typeface="Calibri"/>
                <a:cs typeface="Calibri"/>
              </a:rPr>
              <a:t>Monitoring/</a:t>
            </a:r>
            <a:r>
              <a:rPr lang="en-US" dirty="0" err="1">
                <a:solidFill>
                  <a:schemeClr val="bg1"/>
                </a:solidFill>
                <a:latin typeface="Frequenz" panose="020B0804040204030804"/>
                <a:ea typeface="Calibri"/>
                <a:cs typeface="Calibri"/>
              </a:rPr>
              <a:t>evaluatie</a:t>
            </a:r>
            <a:endParaRPr lang="en-US" dirty="0">
              <a:solidFill>
                <a:schemeClr val="bg1"/>
              </a:solidFill>
              <a:latin typeface="Frequenz" panose="020B0804040204030804"/>
              <a:ea typeface="Helvetica World"/>
              <a:cs typeface="Hind Medium" panose="02000000000000000000" pitchFamily="2" charset="0"/>
            </a:endParaRPr>
          </a:p>
          <a:p>
            <a:endParaRPr lang="en-US" dirty="0">
              <a:solidFill>
                <a:schemeClr val="bg1"/>
              </a:solidFill>
              <a:latin typeface="Frequenz" panose="020B0804040204030804"/>
              <a:ea typeface="Helvetica World"/>
              <a:cs typeface="Hind Medium"/>
            </a:endParaRPr>
          </a:p>
          <a:p>
            <a:r>
              <a:rPr lang="en-US" b="1" dirty="0" err="1">
                <a:solidFill>
                  <a:schemeClr val="bg1"/>
                </a:solidFill>
                <a:latin typeface="Frequenz" panose="020B0804040204030804"/>
                <a:ea typeface="Helvetica World"/>
                <a:cs typeface="Hind Medium"/>
              </a:rPr>
              <a:t>Samenwerking</a:t>
            </a:r>
            <a:r>
              <a:rPr lang="en-US" b="1" dirty="0">
                <a:solidFill>
                  <a:schemeClr val="bg1"/>
                </a:solidFill>
                <a:latin typeface="Frequenz" panose="020B0804040204030804"/>
                <a:ea typeface="Helvetica World"/>
                <a:cs typeface="Hind Medium"/>
              </a:rPr>
              <a:t> (</a:t>
            </a:r>
            <a:r>
              <a:rPr lang="en-US" b="1" dirty="0" err="1">
                <a:solidFill>
                  <a:schemeClr val="bg1"/>
                </a:solidFill>
                <a:latin typeface="Frequenz" panose="020B0804040204030804"/>
                <a:ea typeface="Helvetica World"/>
                <a:cs typeface="Hind Medium"/>
              </a:rPr>
              <a:t>groene</a:t>
            </a:r>
            <a:r>
              <a:rPr lang="en-US" b="1" dirty="0">
                <a:solidFill>
                  <a:schemeClr val="bg1"/>
                </a:solidFill>
                <a:latin typeface="Frequenz" panose="020B0804040204030804"/>
                <a:ea typeface="Helvetica World"/>
                <a:cs typeface="Hind Medium"/>
              </a:rPr>
              <a:t>) </a:t>
            </a:r>
            <a:r>
              <a:rPr lang="en-US" b="1" dirty="0" err="1">
                <a:solidFill>
                  <a:schemeClr val="bg1"/>
                </a:solidFill>
                <a:latin typeface="Frequenz" panose="020B0804040204030804"/>
                <a:ea typeface="Helvetica World"/>
                <a:cs typeface="Hind Medium"/>
              </a:rPr>
              <a:t>beroepsverenigingen</a:t>
            </a:r>
            <a:endParaRPr lang="en-US" b="1" dirty="0">
              <a:solidFill>
                <a:schemeClr val="bg1"/>
              </a:solidFill>
              <a:latin typeface="Frequenz" panose="020B0804040204030804"/>
              <a:ea typeface="Helvetica World"/>
              <a:cs typeface="Hind Medium"/>
            </a:endParaRPr>
          </a:p>
          <a:p>
            <a:pPr marL="914423" lvl="1" indent="-457223">
              <a:buFont typeface="Arial"/>
              <a:buChar char="•"/>
            </a:pPr>
            <a:r>
              <a:rPr lang="en-US" dirty="0" err="1">
                <a:solidFill>
                  <a:schemeClr val="bg1"/>
                </a:solidFill>
                <a:latin typeface="Frequenz" panose="020B0804040204030804"/>
                <a:ea typeface="Calibri"/>
                <a:cs typeface="Calibri"/>
              </a:rPr>
              <a:t>Werving</a:t>
            </a:r>
            <a:r>
              <a:rPr lang="en-US" dirty="0">
                <a:solidFill>
                  <a:schemeClr val="bg1"/>
                </a:solidFill>
                <a:latin typeface="Frequenz" panose="020B0804040204030804"/>
                <a:ea typeface="Calibri"/>
                <a:cs typeface="Calibri"/>
              </a:rPr>
              <a:t> </a:t>
            </a:r>
          </a:p>
          <a:p>
            <a:pPr marL="914423" lvl="1" indent="-457223">
              <a:buFont typeface="Arial"/>
              <a:buChar char="•"/>
            </a:pPr>
            <a:r>
              <a:rPr lang="en-US" dirty="0" err="1">
                <a:solidFill>
                  <a:schemeClr val="bg1"/>
                </a:solidFill>
                <a:latin typeface="Frequenz" panose="020B0804040204030804"/>
                <a:ea typeface="Calibri"/>
                <a:cs typeface="Calibri"/>
              </a:rPr>
              <a:t>Kennisdeling</a:t>
            </a:r>
            <a:endParaRPr lang="en-US" dirty="0">
              <a:solidFill>
                <a:schemeClr val="bg1"/>
              </a:solidFill>
              <a:latin typeface="Frequenz" panose="020B0804040204030804"/>
              <a:ea typeface="Helvetica World"/>
              <a:cs typeface="Hind Medium" panose="02000000000000000000" pitchFamily="2" charset="0"/>
            </a:endParaRPr>
          </a:p>
          <a:p>
            <a:endParaRPr lang="en-US" dirty="0">
              <a:solidFill>
                <a:schemeClr val="bg1"/>
              </a:solidFill>
              <a:latin typeface="Frequenz" panose="020B0804040204030804"/>
              <a:ea typeface="Helvetica World"/>
              <a:cs typeface="Hind Medium" panose="02000000000000000000" pitchFamily="2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512" name="Google Shape;512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nl-NL" dirty="0"/>
              <a:t>Uitvoering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99EF3-5194-33F5-5B54-3519B4300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EC73137E-DED6-7FF1-7948-38DB1500F806}"/>
              </a:ext>
            </a:extLst>
          </p:cNvPr>
          <p:cNvSpPr/>
          <p:nvPr/>
        </p:nvSpPr>
        <p:spPr>
          <a:xfrm>
            <a:off x="0" y="0"/>
            <a:ext cx="12293600" cy="6300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DB4A0F82-DB38-A1A6-6F6F-93CB6CE92DCD}"/>
              </a:ext>
            </a:extLst>
          </p:cNvPr>
          <p:cNvSpPr txBox="1"/>
          <p:nvPr/>
        </p:nvSpPr>
        <p:spPr>
          <a:xfrm>
            <a:off x="929749" y="765644"/>
            <a:ext cx="10870383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b="1" dirty="0" err="1">
                <a:solidFill>
                  <a:srgbClr val="479000"/>
                </a:solidFill>
                <a:latin typeface="Frequenz Bold"/>
                <a:ea typeface="Frequenz Bold"/>
                <a:sym typeface="Coco Gothic Bold"/>
              </a:rPr>
              <a:t>Selectie</a:t>
            </a:r>
            <a:r>
              <a:rPr lang="en-US" sz="3200" b="1" dirty="0">
                <a:solidFill>
                  <a:srgbClr val="479000"/>
                </a:solidFill>
                <a:latin typeface="Frequenz Bold"/>
                <a:ea typeface="Frequenz Bold"/>
                <a:sym typeface="Coco Gothic Bold"/>
              </a:rPr>
              <a:t> 8 </a:t>
            </a:r>
            <a:r>
              <a:rPr lang="en-US" sz="3200" b="1" dirty="0" err="1">
                <a:solidFill>
                  <a:srgbClr val="479000"/>
                </a:solidFill>
                <a:latin typeface="Frequenz Bold"/>
                <a:ea typeface="Frequenz Bold"/>
                <a:sym typeface="Coco Gothic Bold"/>
              </a:rPr>
              <a:t>geneesmiddelinterventies</a:t>
            </a:r>
            <a:endParaRPr lang="en-US" sz="1200" dirty="0">
              <a:solidFill>
                <a:srgbClr val="479000"/>
              </a:solidFill>
              <a:latin typeface="Frequenz Bold" panose="020B0804040204030804" pitchFamily="34" charset="0"/>
              <a:ea typeface="Frequenz Bold" panose="020B0804040204030804" pitchFamily="34" charset="0"/>
            </a:endParaRPr>
          </a:p>
        </p:txBody>
      </p:sp>
      <p:sp>
        <p:nvSpPr>
          <p:cNvPr id="17" name="Tekstvak 3">
            <a:extLst>
              <a:ext uri="{FF2B5EF4-FFF2-40B4-BE49-F238E27FC236}">
                <a16:creationId xmlns:a16="http://schemas.microsoft.com/office/drawing/2014/main" id="{4C8BE4FC-47A8-C220-0ABF-8882BB44CEEF}"/>
              </a:ext>
            </a:extLst>
          </p:cNvPr>
          <p:cNvSpPr txBox="1"/>
          <p:nvPr/>
        </p:nvSpPr>
        <p:spPr>
          <a:xfrm>
            <a:off x="4541833" y="1339535"/>
            <a:ext cx="3497267" cy="389787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r>
              <a:rPr lang="nl-NL" sz="2133">
                <a:solidFill>
                  <a:schemeClr val="bg1"/>
                </a:solidFill>
                <a:latin typeface="Frequenz" panose="020B0804040204030804"/>
                <a:cs typeface="Hind Medium" panose="02000000000000000000" pitchFamily="2" charset="0"/>
              </a:rPr>
              <a:t>Onderzoek eerste periode</a:t>
            </a:r>
            <a:endParaRPr lang="en-US" sz="2133">
              <a:solidFill>
                <a:schemeClr val="bg1"/>
              </a:solidFill>
              <a:latin typeface="Frequenz" panose="020B0804040204030804"/>
              <a:ea typeface="Calibri"/>
              <a:cs typeface="Hind Medium" panose="02000000000000000000" pitchFamily="2" charset="0"/>
            </a:endParaRPr>
          </a:p>
        </p:txBody>
      </p:sp>
      <p:sp>
        <p:nvSpPr>
          <p:cNvPr id="2" name="Freeform 44">
            <a:extLst>
              <a:ext uri="{FF2B5EF4-FFF2-40B4-BE49-F238E27FC236}">
                <a16:creationId xmlns:a16="http://schemas.microsoft.com/office/drawing/2014/main" id="{3F047EE5-4F68-052E-AE2F-8815D47073E5}"/>
              </a:ext>
            </a:extLst>
          </p:cNvPr>
          <p:cNvSpPr/>
          <p:nvPr/>
        </p:nvSpPr>
        <p:spPr>
          <a:xfrm rot="5400000">
            <a:off x="2680198" y="3070348"/>
            <a:ext cx="528026" cy="817061"/>
          </a:xfrm>
          <a:prstGeom prst="triangle">
            <a:avLst/>
          </a:prstGeom>
          <a:solidFill>
            <a:srgbClr val="33CC99"/>
          </a:solidFill>
        </p:spPr>
        <p:txBody>
          <a:bodyPr/>
          <a:lstStyle/>
          <a:p>
            <a:endParaRPr lang="nl-NL" sz="1200">
              <a:latin typeface="Frequenz" panose="020B0804040204030804"/>
              <a:cs typeface="Hind Medium" panose="02000000000000000000" pitchFamily="2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633754D5-DA31-904D-39E9-2AAC8B751C4A}"/>
              </a:ext>
            </a:extLst>
          </p:cNvPr>
          <p:cNvSpPr/>
          <p:nvPr/>
        </p:nvSpPr>
        <p:spPr>
          <a:xfrm flipV="1">
            <a:off x="4633810" y="4731798"/>
            <a:ext cx="0" cy="569753"/>
          </a:xfrm>
          <a:prstGeom prst="line">
            <a:avLst/>
          </a:prstGeom>
          <a:ln w="19050" cap="flat">
            <a:solidFill>
              <a:srgbClr val="5B8C5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 sz="1200">
              <a:latin typeface="Frequenz" panose="020B0804040204030804"/>
              <a:cs typeface="Hind Medium" panose="02000000000000000000" pitchFamily="2" charset="0"/>
            </a:endParaRP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BE1B2FA5-B3AD-B5D3-894D-B54572F0F874}"/>
              </a:ext>
            </a:extLst>
          </p:cNvPr>
          <p:cNvSpPr/>
          <p:nvPr/>
        </p:nvSpPr>
        <p:spPr>
          <a:xfrm flipV="1">
            <a:off x="7474157" y="4731798"/>
            <a:ext cx="0" cy="569753"/>
          </a:xfrm>
          <a:prstGeom prst="line">
            <a:avLst/>
          </a:prstGeom>
          <a:ln w="19050" cap="flat">
            <a:solidFill>
              <a:srgbClr val="4CAF5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 sz="1200">
              <a:latin typeface="Frequenz" panose="020B0804040204030804"/>
              <a:cs typeface="Hind Medium" panose="02000000000000000000" pitchFamily="2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AFB4E679-831E-7EAD-0213-B559666FDB24}"/>
              </a:ext>
            </a:extLst>
          </p:cNvPr>
          <p:cNvSpPr/>
          <p:nvPr/>
        </p:nvSpPr>
        <p:spPr>
          <a:xfrm flipV="1">
            <a:off x="10362763" y="4731798"/>
            <a:ext cx="0" cy="569753"/>
          </a:xfrm>
          <a:prstGeom prst="line">
            <a:avLst/>
          </a:prstGeom>
          <a:ln w="19050" cap="flat">
            <a:solidFill>
              <a:srgbClr val="8BC34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 sz="1200">
              <a:latin typeface="Frequenz" panose="020B0804040204030804"/>
              <a:cs typeface="Hind Medium" panose="02000000000000000000" pitchFamily="2" charset="0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B3F5C851-8B65-4BD3-6619-E00563D2B167}"/>
              </a:ext>
            </a:extLst>
          </p:cNvPr>
          <p:cNvSpPr/>
          <p:nvPr/>
        </p:nvSpPr>
        <p:spPr>
          <a:xfrm rot="5400000">
            <a:off x="5523145" y="3070348"/>
            <a:ext cx="528026" cy="817061"/>
          </a:xfrm>
          <a:prstGeom prst="triangle">
            <a:avLst/>
          </a:prstGeom>
          <a:solidFill>
            <a:srgbClr val="479000"/>
          </a:solidFill>
        </p:spPr>
        <p:txBody>
          <a:bodyPr/>
          <a:lstStyle/>
          <a:p>
            <a:endParaRPr lang="nl-NL" sz="1200">
              <a:latin typeface="Frequenz" panose="020B0804040204030804"/>
              <a:cs typeface="Hind Medium" panose="02000000000000000000" pitchFamily="2" charset="0"/>
            </a:endParaRP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0665263D-69EF-0868-62ED-ECF4835EEE39}"/>
              </a:ext>
            </a:extLst>
          </p:cNvPr>
          <p:cNvGrpSpPr/>
          <p:nvPr/>
        </p:nvGrpSpPr>
        <p:grpSpPr>
          <a:xfrm>
            <a:off x="3346714" y="1705741"/>
            <a:ext cx="2656377" cy="3304689"/>
            <a:chOff x="-9557" y="-181451"/>
            <a:chExt cx="1049433" cy="1305556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A83B840-E032-09DB-C94D-98B9D9D3C85B}"/>
                </a:ext>
              </a:extLst>
            </p:cNvPr>
            <p:cNvSpPr/>
            <p:nvPr/>
          </p:nvSpPr>
          <p:spPr>
            <a:xfrm>
              <a:off x="0" y="0"/>
              <a:ext cx="1020763" cy="1114549"/>
            </a:xfrm>
            <a:prstGeom prst="roundRect">
              <a:avLst/>
            </a:prstGeom>
            <a:solidFill>
              <a:srgbClr val="479000"/>
            </a:solidFill>
          </p:spPr>
          <p:txBody>
            <a:bodyPr/>
            <a:lstStyle/>
            <a:p>
              <a:endParaRPr lang="nl-NL" sz="1200">
                <a:latin typeface="Frequenz" panose="020B0804040204030804"/>
                <a:cs typeface="Hind Medium" panose="02000000000000000000" pitchFamily="2" charset="0"/>
              </a:endParaRP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EC0678A9-921B-14D8-774F-DC50024EA634}"/>
                </a:ext>
              </a:extLst>
            </p:cNvPr>
            <p:cNvSpPr txBox="1"/>
            <p:nvPr/>
          </p:nvSpPr>
          <p:spPr>
            <a:xfrm>
              <a:off x="-9557" y="-181451"/>
              <a:ext cx="1049433" cy="1305556"/>
            </a:xfrm>
            <a:prstGeom prst="roundRect">
              <a:avLst/>
            </a:prstGeom>
            <a:solidFill>
              <a:srgbClr val="479000"/>
            </a:solidFill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40"/>
                </a:lnSpc>
              </a:pPr>
              <a:endParaRPr sz="1200">
                <a:latin typeface="Frequenz" panose="020B0804040204030804"/>
                <a:cs typeface="Hind Medium" panose="02000000000000000000" pitchFamily="2" charset="0"/>
              </a:endParaRPr>
            </a:p>
          </p:txBody>
        </p:sp>
      </p:grpSp>
      <p:sp>
        <p:nvSpPr>
          <p:cNvPr id="11" name="Freeform 9">
            <a:extLst>
              <a:ext uri="{FF2B5EF4-FFF2-40B4-BE49-F238E27FC236}">
                <a16:creationId xmlns:a16="http://schemas.microsoft.com/office/drawing/2014/main" id="{3B56AD4B-121C-9598-28E0-D976C140522C}"/>
              </a:ext>
            </a:extLst>
          </p:cNvPr>
          <p:cNvSpPr/>
          <p:nvPr/>
        </p:nvSpPr>
        <p:spPr>
          <a:xfrm rot="5400000">
            <a:off x="8379088" y="3070348"/>
            <a:ext cx="528026" cy="817061"/>
          </a:xfrm>
          <a:prstGeom prst="triangle">
            <a:avLst/>
          </a:prstGeom>
          <a:solidFill>
            <a:srgbClr val="9DE654"/>
          </a:solidFill>
        </p:spPr>
        <p:txBody>
          <a:bodyPr/>
          <a:lstStyle/>
          <a:p>
            <a:endParaRPr lang="nl-NL" sz="1200">
              <a:latin typeface="Frequenz" panose="020B0804040204030804"/>
              <a:cs typeface="Hind Medium" panose="02000000000000000000" pitchFamily="2" charset="0"/>
            </a:endParaRPr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id="{4BFDE19D-41A0-669A-4658-8F54BB26B2E0}"/>
              </a:ext>
            </a:extLst>
          </p:cNvPr>
          <p:cNvGrpSpPr/>
          <p:nvPr/>
        </p:nvGrpSpPr>
        <p:grpSpPr>
          <a:xfrm>
            <a:off x="6189663" y="1742027"/>
            <a:ext cx="2595053" cy="3183739"/>
            <a:chOff x="-4778" y="-143224"/>
            <a:chExt cx="1025206" cy="1257773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CC543A65-D432-B917-48B5-19FED4A6D0D2}"/>
                </a:ext>
              </a:extLst>
            </p:cNvPr>
            <p:cNvSpPr/>
            <p:nvPr/>
          </p:nvSpPr>
          <p:spPr>
            <a:xfrm>
              <a:off x="0" y="0"/>
              <a:ext cx="1020428" cy="1114549"/>
            </a:xfrm>
            <a:prstGeom prst="roundRect">
              <a:avLst/>
            </a:prstGeom>
            <a:solidFill>
              <a:srgbClr val="9DE654"/>
            </a:solidFill>
          </p:spPr>
          <p:txBody>
            <a:bodyPr/>
            <a:lstStyle/>
            <a:p>
              <a:endParaRPr lang="nl-NL" sz="1200">
                <a:latin typeface="Frequenz" panose="020B0804040204030804"/>
                <a:cs typeface="Hind Medium" panose="02000000000000000000" pitchFamily="2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0CB82305-DF6E-BF12-CE84-2BC3EAFE8F9F}"/>
                </a:ext>
              </a:extLst>
            </p:cNvPr>
            <p:cNvSpPr txBox="1"/>
            <p:nvPr/>
          </p:nvSpPr>
          <p:spPr>
            <a:xfrm>
              <a:off x="-4778" y="-143224"/>
              <a:ext cx="1025206" cy="1252995"/>
            </a:xfrm>
            <a:prstGeom prst="roundRect">
              <a:avLst/>
            </a:prstGeom>
            <a:solidFill>
              <a:srgbClr val="9DE654"/>
            </a:solidFill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40"/>
                </a:lnSpc>
              </a:pPr>
              <a:endParaRPr sz="1200">
                <a:latin typeface="Frequenz" panose="020B0804040204030804"/>
                <a:cs typeface="Hind Medium" panose="02000000000000000000" pitchFamily="2" charset="0"/>
              </a:endParaRPr>
            </a:p>
          </p:txBody>
        </p:sp>
      </p:grpSp>
      <p:grpSp>
        <p:nvGrpSpPr>
          <p:cNvPr id="19" name="Group 13">
            <a:extLst>
              <a:ext uri="{FF2B5EF4-FFF2-40B4-BE49-F238E27FC236}">
                <a16:creationId xmlns:a16="http://schemas.microsoft.com/office/drawing/2014/main" id="{A0E139E9-85AF-F187-4D13-316395AE2764}"/>
              </a:ext>
            </a:extLst>
          </p:cNvPr>
          <p:cNvGrpSpPr/>
          <p:nvPr/>
        </p:nvGrpSpPr>
        <p:grpSpPr>
          <a:xfrm>
            <a:off x="9008418" y="1729932"/>
            <a:ext cx="2582959" cy="3183739"/>
            <a:chOff x="0" y="-133667"/>
            <a:chExt cx="1020428" cy="1257773"/>
          </a:xfrm>
        </p:grpSpPr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4E8FABAD-4D60-E9E4-806C-F69E011CFFA4}"/>
                </a:ext>
              </a:extLst>
            </p:cNvPr>
            <p:cNvSpPr/>
            <p:nvPr/>
          </p:nvSpPr>
          <p:spPr>
            <a:xfrm>
              <a:off x="0" y="0"/>
              <a:ext cx="1020428" cy="1114549"/>
            </a:xfrm>
            <a:prstGeom prst="roundRect">
              <a:avLst/>
            </a:prstGeom>
            <a:solidFill>
              <a:srgbClr val="D7E426"/>
            </a:solidFill>
          </p:spPr>
          <p:txBody>
            <a:bodyPr/>
            <a:lstStyle/>
            <a:p>
              <a:endParaRPr lang="nl-NL" sz="1200">
                <a:latin typeface="Frequenz" panose="020B0804040204030804"/>
                <a:cs typeface="Hind Medium" panose="02000000000000000000" pitchFamily="2" charset="0"/>
              </a:endParaRPr>
            </a:p>
          </p:txBody>
        </p: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75DF6E08-2901-C18A-B9E4-D0E4F1DE3346}"/>
                </a:ext>
              </a:extLst>
            </p:cNvPr>
            <p:cNvSpPr txBox="1"/>
            <p:nvPr/>
          </p:nvSpPr>
          <p:spPr>
            <a:xfrm>
              <a:off x="9557" y="-133667"/>
              <a:ext cx="1010871" cy="1257773"/>
            </a:xfrm>
            <a:prstGeom prst="roundRect">
              <a:avLst/>
            </a:prstGeom>
            <a:solidFill>
              <a:srgbClr val="D7E426"/>
            </a:solidFill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40"/>
                </a:lnSpc>
              </a:pPr>
              <a:endParaRPr sz="1200">
                <a:latin typeface="Frequenz" panose="020B0804040204030804"/>
                <a:cs typeface="Hind Medium" panose="02000000000000000000" pitchFamily="2" charset="0"/>
              </a:endParaRPr>
            </a:p>
          </p:txBody>
        </p:sp>
      </p:grpSp>
      <p:sp>
        <p:nvSpPr>
          <p:cNvPr id="22" name="Freeform 16">
            <a:extLst>
              <a:ext uri="{FF2B5EF4-FFF2-40B4-BE49-F238E27FC236}">
                <a16:creationId xmlns:a16="http://schemas.microsoft.com/office/drawing/2014/main" id="{9F2440C6-3114-56F3-0568-CD5BC9C914B7}"/>
              </a:ext>
            </a:extLst>
          </p:cNvPr>
          <p:cNvSpPr/>
          <p:nvPr/>
        </p:nvSpPr>
        <p:spPr>
          <a:xfrm>
            <a:off x="414280" y="5410984"/>
            <a:ext cx="11177097" cy="27943"/>
          </a:xfrm>
          <a:custGeom>
            <a:avLst/>
            <a:gdLst/>
            <a:ahLst/>
            <a:cxnLst/>
            <a:rect l="l" t="t" r="r" b="b"/>
            <a:pathLst>
              <a:path w="16765646" h="41914">
                <a:moveTo>
                  <a:pt x="0" y="0"/>
                </a:moveTo>
                <a:lnTo>
                  <a:pt x="16765646" y="0"/>
                </a:lnTo>
                <a:lnTo>
                  <a:pt x="16765646" y="41914"/>
                </a:lnTo>
                <a:lnTo>
                  <a:pt x="0" y="41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>
              <a:latin typeface="Frequenz" panose="020B0804040204030804"/>
            </a:endParaRP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143C3F1D-665F-1605-2AC0-8DD87854D834}"/>
              </a:ext>
            </a:extLst>
          </p:cNvPr>
          <p:cNvGrpSpPr/>
          <p:nvPr/>
        </p:nvGrpSpPr>
        <p:grpSpPr>
          <a:xfrm>
            <a:off x="9642571" y="5117745"/>
            <a:ext cx="1440385" cy="749656"/>
            <a:chOff x="0" y="-14434"/>
            <a:chExt cx="255856" cy="133162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0EBDA7D2-D019-F06C-FA9E-5F2784E16491}"/>
                </a:ext>
              </a:extLst>
            </p:cNvPr>
            <p:cNvSpPr/>
            <p:nvPr/>
          </p:nvSpPr>
          <p:spPr>
            <a:xfrm>
              <a:off x="0" y="0"/>
              <a:ext cx="255856" cy="95062"/>
            </a:xfrm>
            <a:custGeom>
              <a:avLst/>
              <a:gdLst/>
              <a:ahLst/>
              <a:cxnLst/>
              <a:rect l="l" t="t" r="r" b="b"/>
              <a:pathLst>
                <a:path w="255856" h="95062">
                  <a:moveTo>
                    <a:pt x="35833" y="0"/>
                  </a:moveTo>
                  <a:lnTo>
                    <a:pt x="220023" y="0"/>
                  </a:lnTo>
                  <a:cubicBezTo>
                    <a:pt x="239813" y="0"/>
                    <a:pt x="255856" y="16043"/>
                    <a:pt x="255856" y="35833"/>
                  </a:cubicBezTo>
                  <a:lnTo>
                    <a:pt x="255856" y="59229"/>
                  </a:lnTo>
                  <a:cubicBezTo>
                    <a:pt x="255856" y="79019"/>
                    <a:pt x="239813" y="95062"/>
                    <a:pt x="220023" y="95062"/>
                  </a:cubicBezTo>
                  <a:lnTo>
                    <a:pt x="35833" y="95062"/>
                  </a:lnTo>
                  <a:cubicBezTo>
                    <a:pt x="16043" y="95062"/>
                    <a:pt x="0" y="79019"/>
                    <a:pt x="0" y="59229"/>
                  </a:cubicBezTo>
                  <a:lnTo>
                    <a:pt x="0" y="35833"/>
                  </a:lnTo>
                  <a:cubicBezTo>
                    <a:pt x="0" y="16043"/>
                    <a:pt x="16043" y="0"/>
                    <a:pt x="35833" y="0"/>
                  </a:cubicBezTo>
                  <a:close/>
                </a:path>
              </a:pathLst>
            </a:custGeom>
            <a:solidFill>
              <a:srgbClr val="33CC99"/>
            </a:solidFill>
          </p:spPr>
          <p:txBody>
            <a:bodyPr/>
            <a:lstStyle/>
            <a:p>
              <a:endParaRPr lang="nl-NL" sz="1200">
                <a:latin typeface="Frequenz" panose="020B0804040204030804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BE324D1C-4044-C1BB-99F7-EEB16B00C0B0}"/>
                </a:ext>
              </a:extLst>
            </p:cNvPr>
            <p:cNvSpPr txBox="1"/>
            <p:nvPr/>
          </p:nvSpPr>
          <p:spPr>
            <a:xfrm>
              <a:off x="0" y="-14434"/>
              <a:ext cx="255856" cy="13316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680"/>
                </a:lnSpc>
              </a:pPr>
              <a:r>
                <a:rPr lang="en-US" sz="1200" b="1" spc="59" dirty="0" err="1">
                  <a:solidFill>
                    <a:srgbClr val="FFFFFF"/>
                  </a:solidFill>
                  <a:latin typeface="Frequenz" panose="020B0804040204030804"/>
                  <a:ea typeface="Helvetica World Bold"/>
                  <a:cs typeface="Hind Medium" panose="02000000000000000000" pitchFamily="2" charset="0"/>
                  <a:sym typeface="Helvetica World Bold"/>
                </a:rPr>
                <a:t>jan</a:t>
              </a:r>
              <a:r>
                <a:rPr lang="en-US" sz="1200" b="1" spc="59" dirty="0">
                  <a:solidFill>
                    <a:srgbClr val="FFFFFF"/>
                  </a:solidFill>
                  <a:latin typeface="Frequenz" panose="020B0804040204030804"/>
                  <a:ea typeface="Helvetica World Bold"/>
                  <a:cs typeface="Hind Medium" panose="02000000000000000000" pitchFamily="2" charset="0"/>
                  <a:sym typeface="Helvetica World Bold"/>
                </a:rPr>
                <a:t> 2026</a:t>
              </a:r>
            </a:p>
          </p:txBody>
        </p:sp>
      </p:grpSp>
      <p:sp>
        <p:nvSpPr>
          <p:cNvPr id="26" name="Freeform 31">
            <a:extLst>
              <a:ext uri="{FF2B5EF4-FFF2-40B4-BE49-F238E27FC236}">
                <a16:creationId xmlns:a16="http://schemas.microsoft.com/office/drawing/2014/main" id="{EA11B967-CB27-C11B-6575-DBCDC4A47FB4}"/>
              </a:ext>
            </a:extLst>
          </p:cNvPr>
          <p:cNvSpPr/>
          <p:nvPr/>
        </p:nvSpPr>
        <p:spPr>
          <a:xfrm>
            <a:off x="9976638" y="2034361"/>
            <a:ext cx="637139" cy="672442"/>
          </a:xfrm>
          <a:custGeom>
            <a:avLst/>
            <a:gdLst/>
            <a:ahLst/>
            <a:cxnLst/>
            <a:rect l="l" t="t" r="r" b="b"/>
            <a:pathLst>
              <a:path w="955708" h="1008663">
                <a:moveTo>
                  <a:pt x="0" y="0"/>
                </a:moveTo>
                <a:lnTo>
                  <a:pt x="955708" y="0"/>
                </a:lnTo>
                <a:lnTo>
                  <a:pt x="955708" y="1008663"/>
                </a:lnTo>
                <a:lnTo>
                  <a:pt x="0" y="10086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>
              <a:latin typeface="Frequenz" panose="020B0804040204030804"/>
              <a:cs typeface="Hind Medium" panose="02000000000000000000" pitchFamily="2" charset="0"/>
            </a:endParaRPr>
          </a:p>
        </p:txBody>
      </p:sp>
      <p:sp>
        <p:nvSpPr>
          <p:cNvPr id="27" name="AutoShape 33">
            <a:extLst>
              <a:ext uri="{FF2B5EF4-FFF2-40B4-BE49-F238E27FC236}">
                <a16:creationId xmlns:a16="http://schemas.microsoft.com/office/drawing/2014/main" id="{C66EDB5B-75D2-0D02-B758-80A4A9457F5F}"/>
              </a:ext>
            </a:extLst>
          </p:cNvPr>
          <p:cNvSpPr/>
          <p:nvPr/>
        </p:nvSpPr>
        <p:spPr>
          <a:xfrm flipV="1">
            <a:off x="1815901" y="4731798"/>
            <a:ext cx="0" cy="569753"/>
          </a:xfrm>
          <a:prstGeom prst="line">
            <a:avLst/>
          </a:prstGeom>
          <a:ln w="19050" cap="flat">
            <a:solidFill>
              <a:srgbClr val="5B8C5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NL" sz="1200">
              <a:latin typeface="Frequenz" panose="020B0804040204030804"/>
              <a:cs typeface="Hind Medium" panose="02000000000000000000" pitchFamily="2" charset="0"/>
            </a:endParaRPr>
          </a:p>
        </p:txBody>
      </p:sp>
      <p:grpSp>
        <p:nvGrpSpPr>
          <p:cNvPr id="28" name="Group 34">
            <a:extLst>
              <a:ext uri="{FF2B5EF4-FFF2-40B4-BE49-F238E27FC236}">
                <a16:creationId xmlns:a16="http://schemas.microsoft.com/office/drawing/2014/main" id="{80FD9048-0F7D-35A1-0D1E-BBA6AD53D073}"/>
              </a:ext>
            </a:extLst>
          </p:cNvPr>
          <p:cNvGrpSpPr/>
          <p:nvPr/>
        </p:nvGrpSpPr>
        <p:grpSpPr>
          <a:xfrm>
            <a:off x="552997" y="1729611"/>
            <a:ext cx="2582959" cy="3184057"/>
            <a:chOff x="0" y="-133794"/>
            <a:chExt cx="1020428" cy="1257899"/>
          </a:xfrm>
        </p:grpSpPr>
        <p:sp>
          <p:nvSpPr>
            <p:cNvPr id="29" name="Freeform 35">
              <a:extLst>
                <a:ext uri="{FF2B5EF4-FFF2-40B4-BE49-F238E27FC236}">
                  <a16:creationId xmlns:a16="http://schemas.microsoft.com/office/drawing/2014/main" id="{F2EDA3E8-AF88-AE94-BBA0-A4A053343086}"/>
                </a:ext>
              </a:extLst>
            </p:cNvPr>
            <p:cNvSpPr/>
            <p:nvPr/>
          </p:nvSpPr>
          <p:spPr>
            <a:xfrm>
              <a:off x="0" y="-133794"/>
              <a:ext cx="996536" cy="1257899"/>
            </a:xfrm>
            <a:prstGeom prst="roundRect">
              <a:avLst/>
            </a:prstGeom>
            <a:solidFill>
              <a:srgbClr val="33CC99"/>
            </a:solidFill>
          </p:spPr>
          <p:txBody>
            <a:bodyPr/>
            <a:lstStyle/>
            <a:p>
              <a:endParaRPr lang="nl-NL" sz="1200">
                <a:latin typeface="Frequenz" panose="020B0804040204030804"/>
                <a:cs typeface="Hind Medium" panose="02000000000000000000" pitchFamily="2" charset="0"/>
              </a:endParaRPr>
            </a:p>
          </p:txBody>
        </p:sp>
        <p:sp>
          <p:nvSpPr>
            <p:cNvPr id="30" name="TextBox 36">
              <a:extLst>
                <a:ext uri="{FF2B5EF4-FFF2-40B4-BE49-F238E27FC236}">
                  <a16:creationId xmlns:a16="http://schemas.microsoft.com/office/drawing/2014/main" id="{C803C9B9-CE14-2BB1-786E-6C0536F2C4F8}"/>
                </a:ext>
              </a:extLst>
            </p:cNvPr>
            <p:cNvSpPr txBox="1"/>
            <p:nvPr/>
          </p:nvSpPr>
          <p:spPr>
            <a:xfrm>
              <a:off x="0" y="-38100"/>
              <a:ext cx="1020428" cy="1152649"/>
            </a:xfrm>
            <a:prstGeom prst="round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40"/>
                </a:lnSpc>
              </a:pPr>
              <a:endParaRPr sz="1200">
                <a:latin typeface="Frequenz" panose="020B0804040204030804"/>
                <a:cs typeface="Hind Medium" panose="02000000000000000000" pitchFamily="2" charset="0"/>
              </a:endParaRPr>
            </a:p>
          </p:txBody>
        </p:sp>
      </p:grpSp>
      <p:grpSp>
        <p:nvGrpSpPr>
          <p:cNvPr id="31" name="Group 37">
            <a:extLst>
              <a:ext uri="{FF2B5EF4-FFF2-40B4-BE49-F238E27FC236}">
                <a16:creationId xmlns:a16="http://schemas.microsoft.com/office/drawing/2014/main" id="{B32DC149-7341-5E53-A6B3-32D149EE3D84}"/>
              </a:ext>
            </a:extLst>
          </p:cNvPr>
          <p:cNvGrpSpPr/>
          <p:nvPr/>
        </p:nvGrpSpPr>
        <p:grpSpPr>
          <a:xfrm>
            <a:off x="1095708" y="4984514"/>
            <a:ext cx="1440385" cy="681358"/>
            <a:chOff x="0" y="-38100"/>
            <a:chExt cx="255856" cy="121030"/>
          </a:xfrm>
        </p:grpSpPr>
        <p:sp>
          <p:nvSpPr>
            <p:cNvPr id="32" name="Freeform 38">
              <a:extLst>
                <a:ext uri="{FF2B5EF4-FFF2-40B4-BE49-F238E27FC236}">
                  <a16:creationId xmlns:a16="http://schemas.microsoft.com/office/drawing/2014/main" id="{DA522497-3630-E06E-5100-B28802B136B9}"/>
                </a:ext>
              </a:extLst>
            </p:cNvPr>
            <p:cNvSpPr/>
            <p:nvPr/>
          </p:nvSpPr>
          <p:spPr>
            <a:xfrm>
              <a:off x="0" y="0"/>
              <a:ext cx="255856" cy="82930"/>
            </a:xfrm>
            <a:custGeom>
              <a:avLst/>
              <a:gdLst/>
              <a:ahLst/>
              <a:cxnLst/>
              <a:rect l="l" t="t" r="r" b="b"/>
              <a:pathLst>
                <a:path w="255856" h="82930">
                  <a:moveTo>
                    <a:pt x="35833" y="0"/>
                  </a:moveTo>
                  <a:lnTo>
                    <a:pt x="220023" y="0"/>
                  </a:lnTo>
                  <a:cubicBezTo>
                    <a:pt x="239813" y="0"/>
                    <a:pt x="255856" y="16043"/>
                    <a:pt x="255856" y="35833"/>
                  </a:cubicBezTo>
                  <a:lnTo>
                    <a:pt x="255856" y="47097"/>
                  </a:lnTo>
                  <a:cubicBezTo>
                    <a:pt x="255856" y="66887"/>
                    <a:pt x="239813" y="82930"/>
                    <a:pt x="220023" y="82930"/>
                  </a:cubicBezTo>
                  <a:lnTo>
                    <a:pt x="35833" y="82930"/>
                  </a:lnTo>
                  <a:cubicBezTo>
                    <a:pt x="16043" y="82930"/>
                    <a:pt x="0" y="66887"/>
                    <a:pt x="0" y="47097"/>
                  </a:cubicBezTo>
                  <a:lnTo>
                    <a:pt x="0" y="35833"/>
                  </a:lnTo>
                  <a:cubicBezTo>
                    <a:pt x="0" y="16043"/>
                    <a:pt x="16043" y="0"/>
                    <a:pt x="35833" y="0"/>
                  </a:cubicBezTo>
                  <a:close/>
                </a:path>
              </a:pathLst>
            </a:custGeom>
            <a:solidFill>
              <a:srgbClr val="33CC99"/>
            </a:solidFill>
          </p:spPr>
          <p:txBody>
            <a:bodyPr/>
            <a:lstStyle/>
            <a:p>
              <a:endParaRPr lang="nl-NL" sz="1200">
                <a:latin typeface="Frequenz" panose="020B0804040204030804"/>
                <a:cs typeface="Hind Medium" panose="02000000000000000000" pitchFamily="2" charset="0"/>
              </a:endParaRPr>
            </a:p>
          </p:txBody>
        </p:sp>
        <p:sp>
          <p:nvSpPr>
            <p:cNvPr id="33" name="TextBox 39">
              <a:extLst>
                <a:ext uri="{FF2B5EF4-FFF2-40B4-BE49-F238E27FC236}">
                  <a16:creationId xmlns:a16="http://schemas.microsoft.com/office/drawing/2014/main" id="{698C69A2-68B3-CE9D-F46F-210DAD7E9CA3}"/>
                </a:ext>
              </a:extLst>
            </p:cNvPr>
            <p:cNvSpPr txBox="1"/>
            <p:nvPr/>
          </p:nvSpPr>
          <p:spPr>
            <a:xfrm>
              <a:off x="0" y="-38100"/>
              <a:ext cx="255856" cy="12103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680"/>
                </a:lnSpc>
              </a:pPr>
              <a:endParaRPr sz="1200">
                <a:latin typeface="Frequenz" panose="020B0804040204030804"/>
                <a:cs typeface="Hind Medium" panose="02000000000000000000" pitchFamily="2" charset="0"/>
              </a:endParaRPr>
            </a:p>
          </p:txBody>
        </p:sp>
      </p:grpSp>
      <p:sp>
        <p:nvSpPr>
          <p:cNvPr id="34" name="Freeform 40">
            <a:extLst>
              <a:ext uri="{FF2B5EF4-FFF2-40B4-BE49-F238E27FC236}">
                <a16:creationId xmlns:a16="http://schemas.microsoft.com/office/drawing/2014/main" id="{78A91721-BF4F-245A-A7B4-44581FB15BDB}"/>
              </a:ext>
            </a:extLst>
          </p:cNvPr>
          <p:cNvSpPr/>
          <p:nvPr/>
        </p:nvSpPr>
        <p:spPr>
          <a:xfrm>
            <a:off x="1462249" y="2034361"/>
            <a:ext cx="705109" cy="677785"/>
          </a:xfrm>
          <a:custGeom>
            <a:avLst/>
            <a:gdLst/>
            <a:ahLst/>
            <a:cxnLst/>
            <a:rect l="l" t="t" r="r" b="b"/>
            <a:pathLst>
              <a:path w="1057663" h="1016678">
                <a:moveTo>
                  <a:pt x="0" y="0"/>
                </a:moveTo>
                <a:lnTo>
                  <a:pt x="1057663" y="0"/>
                </a:lnTo>
                <a:lnTo>
                  <a:pt x="1057663" y="1016678"/>
                </a:lnTo>
                <a:lnTo>
                  <a:pt x="0" y="10166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>
              <a:latin typeface="Frequenz" panose="020B0804040204030804"/>
              <a:cs typeface="Hind Medium" panose="02000000000000000000" pitchFamily="2" charset="0"/>
            </a:endParaRPr>
          </a:p>
        </p:txBody>
      </p:sp>
      <p:grpSp>
        <p:nvGrpSpPr>
          <p:cNvPr id="35" name="Group 41">
            <a:extLst>
              <a:ext uri="{FF2B5EF4-FFF2-40B4-BE49-F238E27FC236}">
                <a16:creationId xmlns:a16="http://schemas.microsoft.com/office/drawing/2014/main" id="{24A7104D-507D-9824-613D-08C9BC608A0D}"/>
              </a:ext>
            </a:extLst>
          </p:cNvPr>
          <p:cNvGrpSpPr/>
          <p:nvPr/>
        </p:nvGrpSpPr>
        <p:grpSpPr>
          <a:xfrm>
            <a:off x="733500" y="2935728"/>
            <a:ext cx="2248483" cy="1496031"/>
            <a:chOff x="24190" y="-473528"/>
            <a:chExt cx="4496967" cy="2992062"/>
          </a:xfrm>
        </p:grpSpPr>
        <p:sp>
          <p:nvSpPr>
            <p:cNvPr id="36" name="TextBox 42">
              <a:extLst>
                <a:ext uri="{FF2B5EF4-FFF2-40B4-BE49-F238E27FC236}">
                  <a16:creationId xmlns:a16="http://schemas.microsoft.com/office/drawing/2014/main" id="{6CAA0214-511D-D611-7171-806A3552E6C2}"/>
                </a:ext>
              </a:extLst>
            </p:cNvPr>
            <p:cNvSpPr txBox="1"/>
            <p:nvPr/>
          </p:nvSpPr>
          <p:spPr>
            <a:xfrm>
              <a:off x="24190" y="357174"/>
              <a:ext cx="4424397" cy="2161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28611" indent="-228611">
                <a:lnSpc>
                  <a:spcPts val="1680"/>
                </a:lnSpc>
                <a:buFont typeface="Arial" panose="020B0604020202020204" pitchFamily="34" charset="0"/>
                <a:buChar char="•"/>
              </a:pPr>
              <a:r>
                <a:rPr lang="en-US" sz="1333" dirty="0" err="1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Meest</a:t>
              </a:r>
              <a:r>
                <a:rPr lang="en-US" sz="1333" dirty="0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 </a:t>
              </a:r>
              <a:r>
                <a:rPr lang="en-US" sz="1333" dirty="0" err="1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gebruikte</a:t>
              </a:r>
              <a:r>
                <a:rPr lang="en-US" sz="1333" dirty="0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 </a:t>
              </a:r>
              <a:r>
                <a:rPr lang="en-US" sz="1333" dirty="0" err="1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geneesmiddelen</a:t>
              </a:r>
              <a:r>
                <a:rPr lang="en-US" sz="1333" dirty="0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 (</a:t>
              </a:r>
              <a:r>
                <a:rPr lang="en-US" sz="1333" dirty="0" err="1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inkoop</a:t>
              </a:r>
              <a:r>
                <a:rPr lang="en-US" sz="1333" dirty="0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- </a:t>
              </a:r>
              <a:r>
                <a:rPr lang="en-US" sz="1333" dirty="0" err="1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en</a:t>
              </a:r>
              <a:r>
                <a:rPr lang="en-US" sz="1333" dirty="0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 </a:t>
              </a:r>
              <a:r>
                <a:rPr lang="en-US" sz="1333" dirty="0" err="1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declaratie</a:t>
              </a:r>
              <a:r>
                <a:rPr lang="en-US" sz="1333" dirty="0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 data)</a:t>
              </a:r>
            </a:p>
            <a:p>
              <a:pPr marL="228611" indent="-228611">
                <a:lnSpc>
                  <a:spcPts val="1680"/>
                </a:lnSpc>
                <a:buFont typeface="Arial" panose="020B0604020202020204" pitchFamily="34" charset="0"/>
                <a:buChar char="•"/>
              </a:pPr>
              <a:r>
                <a:rPr lang="en-US" sz="1333" dirty="0" err="1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Interventies</a:t>
              </a:r>
              <a:r>
                <a:rPr lang="en-US" sz="1333" dirty="0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 </a:t>
              </a:r>
              <a:r>
                <a:rPr lang="en-US" sz="1333" dirty="0" err="1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dmv</a:t>
              </a:r>
              <a:r>
                <a:rPr lang="en-US" sz="1333" dirty="0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 </a:t>
              </a:r>
              <a:r>
                <a:rPr lang="en-US" sz="1333" dirty="0" err="1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literatuur</a:t>
              </a:r>
              <a:r>
                <a:rPr lang="en-US" sz="1333" dirty="0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 </a:t>
              </a:r>
              <a:r>
                <a:rPr lang="en-US" sz="1333" dirty="0" err="1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en</a:t>
              </a:r>
              <a:r>
                <a:rPr lang="en-US" sz="1333" dirty="0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 expert </a:t>
              </a:r>
              <a:r>
                <a:rPr lang="en-US" sz="1333" dirty="0" err="1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opinie</a:t>
              </a:r>
              <a:endParaRPr lang="en-US" sz="1333" dirty="0">
                <a:solidFill>
                  <a:srgbClr val="FFFFFF"/>
                </a:solidFill>
                <a:latin typeface="Frequenz" panose="020B0804040204030804"/>
                <a:ea typeface="Helvetica World"/>
                <a:cs typeface="Hind Medium" panose="02000000000000000000" pitchFamily="2" charset="0"/>
                <a:sym typeface="Helvetica World"/>
              </a:endParaRPr>
            </a:p>
          </p:txBody>
        </p:sp>
        <p:sp>
          <p:nvSpPr>
            <p:cNvPr id="37" name="TextBox 43">
              <a:extLst>
                <a:ext uri="{FF2B5EF4-FFF2-40B4-BE49-F238E27FC236}">
                  <a16:creationId xmlns:a16="http://schemas.microsoft.com/office/drawing/2014/main" id="{75301955-FFC5-9B7D-7750-79BA91E31988}"/>
                </a:ext>
              </a:extLst>
            </p:cNvPr>
            <p:cNvSpPr txBox="1"/>
            <p:nvPr/>
          </p:nvSpPr>
          <p:spPr>
            <a:xfrm>
              <a:off x="96760" y="-473528"/>
              <a:ext cx="4424397" cy="531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 b="1">
                  <a:solidFill>
                    <a:srgbClr val="FFFFFF"/>
                  </a:solidFill>
                  <a:latin typeface="Frequenz" panose="020B0804040204030804"/>
                  <a:ea typeface="Helvetica World Bold"/>
                  <a:cs typeface="Hind Medium" panose="02000000000000000000" pitchFamily="2" charset="0"/>
                  <a:sym typeface="Helvetica World Bold"/>
                </a:rPr>
                <a:t>Longlist</a:t>
              </a:r>
            </a:p>
          </p:txBody>
        </p:sp>
      </p:grpSp>
      <p:sp>
        <p:nvSpPr>
          <p:cNvPr id="38" name="Freeform 45">
            <a:extLst>
              <a:ext uri="{FF2B5EF4-FFF2-40B4-BE49-F238E27FC236}">
                <a16:creationId xmlns:a16="http://schemas.microsoft.com/office/drawing/2014/main" id="{38383690-360E-21D5-2EBF-34525CCCDB4D}"/>
              </a:ext>
            </a:extLst>
          </p:cNvPr>
          <p:cNvSpPr/>
          <p:nvPr/>
        </p:nvSpPr>
        <p:spPr>
          <a:xfrm>
            <a:off x="1650244" y="5273270"/>
            <a:ext cx="331314" cy="331314"/>
          </a:xfrm>
          <a:custGeom>
            <a:avLst/>
            <a:gdLst/>
            <a:ahLst/>
            <a:cxnLst/>
            <a:rect l="l" t="t" r="r" b="b"/>
            <a:pathLst>
              <a:path w="496971" h="496971">
                <a:moveTo>
                  <a:pt x="0" y="0"/>
                </a:moveTo>
                <a:lnTo>
                  <a:pt x="496970" y="0"/>
                </a:lnTo>
                <a:lnTo>
                  <a:pt x="496970" y="496971"/>
                </a:lnTo>
                <a:lnTo>
                  <a:pt x="0" y="4969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>
              <a:latin typeface="Frequenz" panose="020B0804040204030804"/>
              <a:cs typeface="Hind Medium" panose="02000000000000000000" pitchFamily="2" charset="0"/>
            </a:endParaRPr>
          </a:p>
        </p:txBody>
      </p:sp>
      <p:sp>
        <p:nvSpPr>
          <p:cNvPr id="39" name="Freeform 46">
            <a:extLst>
              <a:ext uri="{FF2B5EF4-FFF2-40B4-BE49-F238E27FC236}">
                <a16:creationId xmlns:a16="http://schemas.microsoft.com/office/drawing/2014/main" id="{5803EA1C-2102-91AB-033D-BC6B5F346DCC}"/>
              </a:ext>
            </a:extLst>
          </p:cNvPr>
          <p:cNvSpPr/>
          <p:nvPr/>
        </p:nvSpPr>
        <p:spPr>
          <a:xfrm>
            <a:off x="7235461" y="2022849"/>
            <a:ext cx="492208" cy="689608"/>
          </a:xfrm>
          <a:custGeom>
            <a:avLst/>
            <a:gdLst/>
            <a:ahLst/>
            <a:cxnLst/>
            <a:rect l="l" t="t" r="r" b="b"/>
            <a:pathLst>
              <a:path w="738312" h="1034412">
                <a:moveTo>
                  <a:pt x="0" y="0"/>
                </a:moveTo>
                <a:lnTo>
                  <a:pt x="738311" y="0"/>
                </a:lnTo>
                <a:lnTo>
                  <a:pt x="738311" y="1034412"/>
                </a:lnTo>
                <a:lnTo>
                  <a:pt x="0" y="10344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Frequenz" panose="020B0804040204030804"/>
              <a:cs typeface="Hind Medium" panose="02000000000000000000" pitchFamily="2" charset="0"/>
            </a:endParaRPr>
          </a:p>
        </p:txBody>
      </p:sp>
      <p:sp>
        <p:nvSpPr>
          <p:cNvPr id="40" name="TextBox 48">
            <a:extLst>
              <a:ext uri="{FF2B5EF4-FFF2-40B4-BE49-F238E27FC236}">
                <a16:creationId xmlns:a16="http://schemas.microsoft.com/office/drawing/2014/main" id="{A714F586-D9E3-A98F-D71B-8EA10B52455F}"/>
              </a:ext>
            </a:extLst>
          </p:cNvPr>
          <p:cNvSpPr txBox="1"/>
          <p:nvPr/>
        </p:nvSpPr>
        <p:spPr>
          <a:xfrm>
            <a:off x="8983271" y="3358086"/>
            <a:ext cx="2676468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333" b="1" dirty="0">
                <a:solidFill>
                  <a:srgbClr val="FFFFFF"/>
                </a:solidFill>
                <a:latin typeface="Frequenz" panose="020B0804040204030804"/>
                <a:ea typeface="Helvetica World"/>
                <a:cs typeface="Hind Medium" panose="02000000000000000000" pitchFamily="2" charset="0"/>
                <a:sym typeface="Helvetica World"/>
              </a:rPr>
              <a:t>Per </a:t>
            </a:r>
            <a:r>
              <a:rPr lang="en-US" sz="1333" b="1" dirty="0" err="1">
                <a:solidFill>
                  <a:srgbClr val="FFFFFF"/>
                </a:solidFill>
                <a:latin typeface="Frequenz" panose="020B0804040204030804"/>
                <a:ea typeface="Helvetica World"/>
                <a:cs typeface="Hind Medium" panose="02000000000000000000" pitchFamily="2" charset="0"/>
                <a:sym typeface="Helvetica World"/>
              </a:rPr>
              <a:t>ziekenhuis</a:t>
            </a:r>
            <a:endParaRPr lang="en-US" sz="1333" b="1" dirty="0">
              <a:solidFill>
                <a:srgbClr val="FFFFFF"/>
              </a:solidFill>
              <a:latin typeface="Frequenz" panose="020B0804040204030804"/>
              <a:ea typeface="Helvetica World"/>
              <a:cs typeface="Hind Medium" panose="02000000000000000000" pitchFamily="2" charset="0"/>
              <a:sym typeface="Helvetica World"/>
            </a:endParaRPr>
          </a:p>
          <a:p>
            <a:pPr algn="ctr">
              <a:lnSpc>
                <a:spcPts val="1680"/>
              </a:lnSpc>
            </a:pPr>
            <a:r>
              <a:rPr lang="en-US" sz="1333" b="1" dirty="0">
                <a:solidFill>
                  <a:srgbClr val="FFFFFF"/>
                </a:solidFill>
                <a:latin typeface="Frequenz" panose="020B0804040204030804"/>
                <a:ea typeface="Helvetica World"/>
                <a:cs typeface="Hind Medium" panose="02000000000000000000" pitchFamily="2" charset="0"/>
                <a:sym typeface="Helvetica World"/>
              </a:rPr>
              <a:t>2 – 3 </a:t>
            </a:r>
            <a:r>
              <a:rPr lang="en-US" sz="1333" dirty="0" err="1">
                <a:solidFill>
                  <a:srgbClr val="FFFFFF"/>
                </a:solidFill>
                <a:latin typeface="Frequenz" panose="020B0804040204030804"/>
                <a:ea typeface="Helvetica World"/>
                <a:cs typeface="Hind Medium" panose="02000000000000000000" pitchFamily="2" charset="0"/>
                <a:sym typeface="Helvetica World"/>
              </a:rPr>
              <a:t>verduurzamingsinterventies</a:t>
            </a:r>
            <a:r>
              <a:rPr lang="en-US" sz="1333" dirty="0">
                <a:solidFill>
                  <a:srgbClr val="FFFFFF"/>
                </a:solidFill>
                <a:latin typeface="Frequenz" panose="020B0804040204030804"/>
                <a:ea typeface="Helvetica World"/>
                <a:cs typeface="Hind Medium" panose="02000000000000000000" pitchFamily="2" charset="0"/>
                <a:sym typeface="Helvetica World"/>
              </a:rPr>
              <a:t> </a:t>
            </a:r>
          </a:p>
          <a:p>
            <a:pPr algn="ctr">
              <a:lnSpc>
                <a:spcPts val="1680"/>
              </a:lnSpc>
            </a:pPr>
            <a:r>
              <a:rPr lang="en-US" sz="1333" dirty="0" err="1">
                <a:solidFill>
                  <a:srgbClr val="FFFFFF"/>
                </a:solidFill>
                <a:latin typeface="Frequenz" panose="020B0804040204030804"/>
                <a:ea typeface="Helvetica World"/>
                <a:cs typeface="Hind Medium" panose="02000000000000000000" pitchFamily="2" charset="0"/>
                <a:sym typeface="Helvetica World"/>
              </a:rPr>
              <a:t>voor</a:t>
            </a:r>
            <a:r>
              <a:rPr lang="en-US" sz="1333" dirty="0">
                <a:solidFill>
                  <a:srgbClr val="FFFFFF"/>
                </a:solidFill>
                <a:latin typeface="Frequenz" panose="020B0804040204030804"/>
                <a:ea typeface="Helvetica World"/>
                <a:cs typeface="Hind Medium" panose="02000000000000000000" pitchFamily="2" charset="0"/>
                <a:sym typeface="Helvetica World"/>
              </a:rPr>
              <a:t> </a:t>
            </a:r>
            <a:r>
              <a:rPr lang="en-US" sz="1333" dirty="0" err="1">
                <a:solidFill>
                  <a:srgbClr val="FFFFFF"/>
                </a:solidFill>
                <a:latin typeface="Frequenz" panose="020B0804040204030804"/>
                <a:ea typeface="Helvetica World"/>
                <a:cs typeface="Hind Medium" panose="02000000000000000000" pitchFamily="2" charset="0"/>
                <a:sym typeface="Helvetica World"/>
              </a:rPr>
              <a:t>geneesmiddelen</a:t>
            </a:r>
            <a:endParaRPr lang="en-US" sz="1333" b="1" dirty="0">
              <a:solidFill>
                <a:srgbClr val="FFFFFF"/>
              </a:solidFill>
              <a:latin typeface="Frequenz" panose="020B0804040204030804"/>
              <a:ea typeface="Helvetica World"/>
              <a:cs typeface="Hind Medium" panose="02000000000000000000" pitchFamily="2" charset="0"/>
            </a:endParaRPr>
          </a:p>
        </p:txBody>
      </p:sp>
      <p:sp>
        <p:nvSpPr>
          <p:cNvPr id="41" name="TextBox 49">
            <a:extLst>
              <a:ext uri="{FF2B5EF4-FFF2-40B4-BE49-F238E27FC236}">
                <a16:creationId xmlns:a16="http://schemas.microsoft.com/office/drawing/2014/main" id="{4E10A49A-502A-7FF6-7A21-AE18AC94B4B5}"/>
              </a:ext>
            </a:extLst>
          </p:cNvPr>
          <p:cNvSpPr txBox="1"/>
          <p:nvPr/>
        </p:nvSpPr>
        <p:spPr>
          <a:xfrm>
            <a:off x="9187899" y="2941629"/>
            <a:ext cx="2212198" cy="2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b="1">
                <a:solidFill>
                  <a:srgbClr val="FFFFFF"/>
                </a:solidFill>
                <a:latin typeface="Frequenz" panose="020B0804040204030804"/>
                <a:ea typeface="Helvetica World Bold"/>
                <a:cs typeface="Hind Medium" panose="02000000000000000000" pitchFamily="2" charset="0"/>
                <a:sym typeface="Helvetica World Bold"/>
              </a:rPr>
              <a:t>Start </a:t>
            </a:r>
            <a:r>
              <a:rPr lang="en-US" sz="1600" b="1" err="1">
                <a:solidFill>
                  <a:srgbClr val="FFFFFF"/>
                </a:solidFill>
                <a:latin typeface="Frequenz" panose="020B0804040204030804"/>
                <a:ea typeface="Helvetica World Bold"/>
                <a:cs typeface="Hind Medium" panose="02000000000000000000" pitchFamily="2" charset="0"/>
                <a:sym typeface="Helvetica World Bold"/>
              </a:rPr>
              <a:t>implementatie</a:t>
            </a:r>
            <a:endParaRPr lang="en-US" sz="1600" b="1">
              <a:solidFill>
                <a:srgbClr val="FFFFFF"/>
              </a:solidFill>
              <a:latin typeface="Frequenz" panose="020B0804040204030804"/>
              <a:ea typeface="Helvetica World Bold"/>
              <a:cs typeface="Hind Medium" panose="02000000000000000000" pitchFamily="2" charset="0"/>
              <a:sym typeface="Helvetica World Bold"/>
            </a:endParaRPr>
          </a:p>
        </p:txBody>
      </p:sp>
      <p:grpSp>
        <p:nvGrpSpPr>
          <p:cNvPr id="42" name="Group 50">
            <a:extLst>
              <a:ext uri="{FF2B5EF4-FFF2-40B4-BE49-F238E27FC236}">
                <a16:creationId xmlns:a16="http://schemas.microsoft.com/office/drawing/2014/main" id="{94CF6246-C7C4-69A0-1C89-446F0E4A7232}"/>
              </a:ext>
            </a:extLst>
          </p:cNvPr>
          <p:cNvGrpSpPr/>
          <p:nvPr/>
        </p:nvGrpSpPr>
        <p:grpSpPr>
          <a:xfrm>
            <a:off x="6257549" y="2935729"/>
            <a:ext cx="2422993" cy="1069376"/>
            <a:chOff x="-145143" y="-521909"/>
            <a:chExt cx="4845987" cy="2138752"/>
          </a:xfrm>
        </p:grpSpPr>
        <p:sp>
          <p:nvSpPr>
            <p:cNvPr id="43" name="TextBox 51">
              <a:extLst>
                <a:ext uri="{FF2B5EF4-FFF2-40B4-BE49-F238E27FC236}">
                  <a16:creationId xmlns:a16="http://schemas.microsoft.com/office/drawing/2014/main" id="{D96C1ECB-AD1F-0850-ED63-D731A25928DF}"/>
                </a:ext>
              </a:extLst>
            </p:cNvPr>
            <p:cNvSpPr txBox="1"/>
            <p:nvPr/>
          </p:nvSpPr>
          <p:spPr>
            <a:xfrm>
              <a:off x="96761" y="308793"/>
              <a:ext cx="4604083" cy="1308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endParaRPr lang="en-US" sz="1333">
                <a:solidFill>
                  <a:srgbClr val="FFFFFF"/>
                </a:solidFill>
                <a:latin typeface="Frequenz" panose="020B0804040204030804"/>
                <a:ea typeface="Helvetica World"/>
                <a:cs typeface="Hind Medium" panose="02000000000000000000" pitchFamily="2" charset="0"/>
                <a:sym typeface="Helvetica World"/>
              </a:endParaRPr>
            </a:p>
            <a:p>
              <a:pPr algn="ctr">
                <a:lnSpc>
                  <a:spcPts val="1680"/>
                </a:lnSpc>
              </a:pPr>
              <a:r>
                <a:rPr lang="en-US" sz="1333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8 </a:t>
              </a:r>
              <a:r>
                <a:rPr lang="en-US" sz="1333" err="1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verduurzamingsinterventies</a:t>
              </a:r>
              <a:r>
                <a:rPr lang="en-US" sz="1333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 </a:t>
              </a:r>
              <a:r>
                <a:rPr lang="en-US" sz="1333" err="1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voor</a:t>
              </a:r>
              <a:r>
                <a:rPr lang="en-US" sz="1333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 </a:t>
              </a:r>
              <a:r>
                <a:rPr lang="en-US" sz="1333" err="1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geneesmiddelen</a:t>
              </a:r>
              <a:endParaRPr lang="en-US" sz="1333">
                <a:solidFill>
                  <a:srgbClr val="FFFFFF"/>
                </a:solidFill>
                <a:latin typeface="Frequenz" panose="020B0804040204030804"/>
                <a:ea typeface="Helvetica World"/>
                <a:cs typeface="Hind Medium" panose="02000000000000000000" pitchFamily="2" charset="0"/>
              </a:endParaRPr>
            </a:p>
          </p:txBody>
        </p:sp>
        <p:sp>
          <p:nvSpPr>
            <p:cNvPr id="44" name="TextBox 52">
              <a:extLst>
                <a:ext uri="{FF2B5EF4-FFF2-40B4-BE49-F238E27FC236}">
                  <a16:creationId xmlns:a16="http://schemas.microsoft.com/office/drawing/2014/main" id="{D47047C8-64AC-7B8C-6B7C-9B693C8CF087}"/>
                </a:ext>
              </a:extLst>
            </p:cNvPr>
            <p:cNvSpPr txBox="1"/>
            <p:nvPr/>
          </p:nvSpPr>
          <p:spPr>
            <a:xfrm>
              <a:off x="-145143" y="-521909"/>
              <a:ext cx="4604083" cy="531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 b="1" err="1">
                  <a:solidFill>
                    <a:srgbClr val="FFFFFF"/>
                  </a:solidFill>
                  <a:latin typeface="Frequenz" panose="020B0804040204030804"/>
                  <a:ea typeface="Helvetica World Bold"/>
                  <a:cs typeface="Hind Medium" panose="02000000000000000000" pitchFamily="2" charset="0"/>
                  <a:sym typeface="Helvetica World Bold"/>
                </a:rPr>
                <a:t>Geschikte</a:t>
              </a:r>
              <a:r>
                <a:rPr lang="en-US" sz="1600" b="1">
                  <a:solidFill>
                    <a:srgbClr val="FFFFFF"/>
                  </a:solidFill>
                  <a:latin typeface="Frequenz" panose="020B0804040204030804"/>
                  <a:ea typeface="Helvetica World Bold"/>
                  <a:cs typeface="Hind Medium" panose="02000000000000000000" pitchFamily="2" charset="0"/>
                  <a:sym typeface="Helvetica World Bold"/>
                </a:rPr>
                <a:t> </a:t>
              </a:r>
              <a:r>
                <a:rPr lang="en-US" sz="1600" b="1" err="1">
                  <a:solidFill>
                    <a:srgbClr val="FFFFFF"/>
                  </a:solidFill>
                  <a:latin typeface="Frequenz" panose="020B0804040204030804"/>
                  <a:ea typeface="Helvetica World Bold"/>
                  <a:cs typeface="Hind Medium" panose="02000000000000000000" pitchFamily="2" charset="0"/>
                  <a:sym typeface="Helvetica World Bold"/>
                </a:rPr>
                <a:t>interventies</a:t>
              </a:r>
              <a:endParaRPr lang="en-US" sz="1600" b="1">
                <a:solidFill>
                  <a:srgbClr val="FFFFFF"/>
                </a:solidFill>
                <a:latin typeface="Frequenz" panose="020B0804040204030804"/>
                <a:ea typeface="Helvetica World Bold"/>
                <a:cs typeface="Hind Medium" panose="02000000000000000000" pitchFamily="2" charset="0"/>
                <a:sym typeface="Helvetica World Bold"/>
              </a:endParaRPr>
            </a:p>
          </p:txBody>
        </p:sp>
      </p:grpSp>
      <p:grpSp>
        <p:nvGrpSpPr>
          <p:cNvPr id="45" name="Group 53">
            <a:extLst>
              <a:ext uri="{FF2B5EF4-FFF2-40B4-BE49-F238E27FC236}">
                <a16:creationId xmlns:a16="http://schemas.microsoft.com/office/drawing/2014/main" id="{74B575D1-9550-91E4-2E64-C9D8B6A187A1}"/>
              </a:ext>
            </a:extLst>
          </p:cNvPr>
          <p:cNvGrpSpPr/>
          <p:nvPr/>
        </p:nvGrpSpPr>
        <p:grpSpPr>
          <a:xfrm>
            <a:off x="3527218" y="2959918"/>
            <a:ext cx="2224293" cy="1699210"/>
            <a:chOff x="-24191" y="-594481"/>
            <a:chExt cx="4448587" cy="3398421"/>
          </a:xfrm>
        </p:grpSpPr>
        <p:sp>
          <p:nvSpPr>
            <p:cNvPr id="46" name="TextBox 54">
              <a:extLst>
                <a:ext uri="{FF2B5EF4-FFF2-40B4-BE49-F238E27FC236}">
                  <a16:creationId xmlns:a16="http://schemas.microsoft.com/office/drawing/2014/main" id="{0D91427A-F7B6-471F-B179-D5C96ADFFC9E}"/>
                </a:ext>
              </a:extLst>
            </p:cNvPr>
            <p:cNvSpPr txBox="1"/>
            <p:nvPr/>
          </p:nvSpPr>
          <p:spPr>
            <a:xfrm>
              <a:off x="-24191" y="187839"/>
              <a:ext cx="4424397" cy="2616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333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Consensus over </a:t>
              </a:r>
              <a:r>
                <a:rPr lang="en-US" sz="1333" err="1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geschiktheid</a:t>
              </a:r>
              <a:endParaRPr lang="en-US" sz="1333">
                <a:solidFill>
                  <a:srgbClr val="FFFFFF"/>
                </a:solidFill>
                <a:latin typeface="Frequenz" panose="020B0804040204030804"/>
                <a:ea typeface="Helvetica World"/>
                <a:cs typeface="Hind Medium" panose="02000000000000000000" pitchFamily="2" charset="0"/>
                <a:sym typeface="Helvetica World"/>
              </a:endParaRPr>
            </a:p>
            <a:p>
              <a:pPr algn="ctr">
                <a:lnSpc>
                  <a:spcPts val="1680"/>
                </a:lnSpc>
              </a:pPr>
              <a:endParaRPr lang="en-US" sz="1333">
                <a:solidFill>
                  <a:srgbClr val="FFFFFF"/>
                </a:solidFill>
                <a:latin typeface="Frequenz" panose="020B0804040204030804"/>
                <a:ea typeface="Helvetica World"/>
                <a:cs typeface="Hind Medium" panose="02000000000000000000" pitchFamily="2" charset="0"/>
                <a:sym typeface="Helvetica World"/>
              </a:endParaRPr>
            </a:p>
            <a:p>
              <a:pPr algn="ctr">
                <a:lnSpc>
                  <a:spcPts val="1680"/>
                </a:lnSpc>
              </a:pPr>
              <a:r>
                <a:rPr lang="en-US" sz="1333" err="1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Prioritisatie</a:t>
              </a:r>
              <a:r>
                <a:rPr lang="en-US" sz="1333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 </a:t>
              </a:r>
              <a:r>
                <a:rPr lang="en-US" sz="1333" err="1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obv</a:t>
              </a:r>
              <a:r>
                <a:rPr lang="en-US" sz="1333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 top-5 per setting </a:t>
              </a:r>
              <a:r>
                <a:rPr lang="en-US" sz="1333" err="1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en</a:t>
              </a:r>
              <a:r>
                <a:rPr lang="en-US" sz="1333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 type </a:t>
              </a:r>
              <a:r>
                <a:rPr lang="en-US" sz="1333" err="1">
                  <a:solidFill>
                    <a:srgbClr val="FFFFFF"/>
                  </a:solidFill>
                  <a:latin typeface="Frequenz" panose="020B0804040204030804"/>
                  <a:ea typeface="Helvetica World"/>
                  <a:cs typeface="Hind Medium" panose="02000000000000000000" pitchFamily="2" charset="0"/>
                  <a:sym typeface="Helvetica World"/>
                </a:rPr>
                <a:t>interventie</a:t>
              </a:r>
              <a:endParaRPr lang="en-US" sz="1333">
                <a:solidFill>
                  <a:srgbClr val="FFFFFF"/>
                </a:solidFill>
                <a:latin typeface="Frequenz" panose="020B0804040204030804"/>
                <a:ea typeface="Helvetica World"/>
                <a:cs typeface="Hind Medium" panose="02000000000000000000" pitchFamily="2" charset="0"/>
                <a:sym typeface="Helvetica World"/>
              </a:endParaRPr>
            </a:p>
            <a:p>
              <a:pPr algn="ctr">
                <a:lnSpc>
                  <a:spcPts val="1680"/>
                </a:lnSpc>
              </a:pPr>
              <a:endParaRPr lang="en-US" sz="1333">
                <a:solidFill>
                  <a:srgbClr val="FFFFFF"/>
                </a:solidFill>
                <a:latin typeface="Frequenz" panose="020B0804040204030804"/>
                <a:ea typeface="Helvetica World"/>
                <a:cs typeface="Hind Medium" panose="02000000000000000000" pitchFamily="2" charset="0"/>
              </a:endParaRPr>
            </a:p>
            <a:p>
              <a:pPr algn="ctr">
                <a:lnSpc>
                  <a:spcPts val="1680"/>
                </a:lnSpc>
              </a:pPr>
              <a:endParaRPr lang="en-US" sz="1333">
                <a:solidFill>
                  <a:srgbClr val="FFFFFF"/>
                </a:solidFill>
                <a:latin typeface="Frequenz" panose="020B0804040204030804"/>
                <a:ea typeface="Helvetica World"/>
                <a:cs typeface="Hind Medium" panose="02000000000000000000" pitchFamily="2" charset="0"/>
                <a:sym typeface="Helvetica World"/>
              </a:endParaRPr>
            </a:p>
          </p:txBody>
        </p:sp>
        <p:sp>
          <p:nvSpPr>
            <p:cNvPr id="47" name="TextBox 55">
              <a:extLst>
                <a:ext uri="{FF2B5EF4-FFF2-40B4-BE49-F238E27FC236}">
                  <a16:creationId xmlns:a16="http://schemas.microsoft.com/office/drawing/2014/main" id="{AA68926E-0F18-65A8-6083-3C1F541D421A}"/>
                </a:ext>
              </a:extLst>
            </p:cNvPr>
            <p:cNvSpPr txBox="1"/>
            <p:nvPr/>
          </p:nvSpPr>
          <p:spPr>
            <a:xfrm>
              <a:off x="-1" y="-594481"/>
              <a:ext cx="4424397" cy="531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 b="1">
                  <a:solidFill>
                    <a:srgbClr val="FFFFFF"/>
                  </a:solidFill>
                  <a:latin typeface="Frequenz" panose="020B0804040204030804"/>
                  <a:ea typeface="Helvetica World Bold"/>
                  <a:cs typeface="Hind Medium" panose="02000000000000000000" pitchFamily="2" charset="0"/>
                  <a:sym typeface="Helvetica World Bold"/>
                </a:rPr>
                <a:t>Delphi-</a:t>
              </a:r>
              <a:r>
                <a:rPr lang="en-US" sz="1600" b="1" err="1">
                  <a:solidFill>
                    <a:srgbClr val="FFFFFF"/>
                  </a:solidFill>
                  <a:latin typeface="Frequenz" panose="020B0804040204030804"/>
                  <a:ea typeface="Helvetica World Bold"/>
                  <a:cs typeface="Hind Medium" panose="02000000000000000000" pitchFamily="2" charset="0"/>
                  <a:sym typeface="Helvetica World Bold"/>
                </a:rPr>
                <a:t>methode</a:t>
              </a:r>
              <a:endParaRPr lang="en-US" sz="1600" b="1">
                <a:solidFill>
                  <a:srgbClr val="FFFFFF"/>
                </a:solidFill>
                <a:latin typeface="Frequenz" panose="020B0804040204030804"/>
                <a:ea typeface="Helvetica World Bold"/>
                <a:cs typeface="Hind Medium" panose="02000000000000000000" pitchFamily="2" charset="0"/>
                <a:sym typeface="Helvetica World Bold"/>
              </a:endParaRPr>
            </a:p>
          </p:txBody>
        </p:sp>
      </p:grpSp>
      <p:pic>
        <p:nvPicPr>
          <p:cNvPr id="48" name="Afbeelding 1">
            <a:extLst>
              <a:ext uri="{FF2B5EF4-FFF2-40B4-BE49-F238E27FC236}">
                <a16:creationId xmlns:a16="http://schemas.microsoft.com/office/drawing/2014/main" id="{14DCCCEC-975C-165F-F851-E39ED7F1D6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28" y="1888116"/>
            <a:ext cx="969765" cy="969765"/>
          </a:xfrm>
          <a:prstGeom prst="rect">
            <a:avLst/>
          </a:prstGeom>
        </p:spPr>
      </p:pic>
      <p:grpSp>
        <p:nvGrpSpPr>
          <p:cNvPr id="49" name="Group 37">
            <a:extLst>
              <a:ext uri="{FF2B5EF4-FFF2-40B4-BE49-F238E27FC236}">
                <a16:creationId xmlns:a16="http://schemas.microsoft.com/office/drawing/2014/main" id="{A5F2921B-502C-0D54-1889-8E233F9B38E4}"/>
              </a:ext>
            </a:extLst>
          </p:cNvPr>
          <p:cNvGrpSpPr/>
          <p:nvPr/>
        </p:nvGrpSpPr>
        <p:grpSpPr>
          <a:xfrm>
            <a:off x="3924836" y="4986944"/>
            <a:ext cx="1440385" cy="681358"/>
            <a:chOff x="0" y="-38100"/>
            <a:chExt cx="255856" cy="121030"/>
          </a:xfrm>
        </p:grpSpPr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FA3C1290-29E0-ED0A-1823-432BB9BAF30B}"/>
                </a:ext>
              </a:extLst>
            </p:cNvPr>
            <p:cNvSpPr/>
            <p:nvPr/>
          </p:nvSpPr>
          <p:spPr>
            <a:xfrm>
              <a:off x="0" y="0"/>
              <a:ext cx="255856" cy="82930"/>
            </a:xfrm>
            <a:custGeom>
              <a:avLst/>
              <a:gdLst/>
              <a:ahLst/>
              <a:cxnLst/>
              <a:rect l="l" t="t" r="r" b="b"/>
              <a:pathLst>
                <a:path w="255856" h="82930">
                  <a:moveTo>
                    <a:pt x="35833" y="0"/>
                  </a:moveTo>
                  <a:lnTo>
                    <a:pt x="220023" y="0"/>
                  </a:lnTo>
                  <a:cubicBezTo>
                    <a:pt x="239813" y="0"/>
                    <a:pt x="255856" y="16043"/>
                    <a:pt x="255856" y="35833"/>
                  </a:cubicBezTo>
                  <a:lnTo>
                    <a:pt x="255856" y="47097"/>
                  </a:lnTo>
                  <a:cubicBezTo>
                    <a:pt x="255856" y="66887"/>
                    <a:pt x="239813" y="82930"/>
                    <a:pt x="220023" y="82930"/>
                  </a:cubicBezTo>
                  <a:lnTo>
                    <a:pt x="35833" y="82930"/>
                  </a:lnTo>
                  <a:cubicBezTo>
                    <a:pt x="16043" y="82930"/>
                    <a:pt x="0" y="66887"/>
                    <a:pt x="0" y="47097"/>
                  </a:cubicBezTo>
                  <a:lnTo>
                    <a:pt x="0" y="35833"/>
                  </a:lnTo>
                  <a:cubicBezTo>
                    <a:pt x="0" y="16043"/>
                    <a:pt x="16043" y="0"/>
                    <a:pt x="35833" y="0"/>
                  </a:cubicBezTo>
                  <a:close/>
                </a:path>
              </a:pathLst>
            </a:custGeom>
            <a:solidFill>
              <a:srgbClr val="33CC99"/>
            </a:solidFill>
          </p:spPr>
          <p:txBody>
            <a:bodyPr/>
            <a:lstStyle/>
            <a:p>
              <a:endParaRPr lang="nl-NL" sz="1200">
                <a:latin typeface="Frequenz" panose="020B0804040204030804"/>
                <a:cs typeface="Hind Medium" panose="02000000000000000000" pitchFamily="2" charset="0"/>
              </a:endParaRPr>
            </a:p>
          </p:txBody>
        </p:sp>
        <p:sp>
          <p:nvSpPr>
            <p:cNvPr id="51" name="TextBox 39">
              <a:extLst>
                <a:ext uri="{FF2B5EF4-FFF2-40B4-BE49-F238E27FC236}">
                  <a16:creationId xmlns:a16="http://schemas.microsoft.com/office/drawing/2014/main" id="{90E8FD26-890F-090D-99D8-F18C0E405B3A}"/>
                </a:ext>
              </a:extLst>
            </p:cNvPr>
            <p:cNvSpPr txBox="1"/>
            <p:nvPr/>
          </p:nvSpPr>
          <p:spPr>
            <a:xfrm>
              <a:off x="0" y="-38100"/>
              <a:ext cx="255856" cy="12103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680"/>
                </a:lnSpc>
              </a:pPr>
              <a:endParaRPr sz="1200">
                <a:latin typeface="Frequenz" panose="020B0804040204030804"/>
                <a:cs typeface="Hind Medium" panose="02000000000000000000" pitchFamily="2" charset="0"/>
              </a:endParaRPr>
            </a:p>
          </p:txBody>
        </p:sp>
      </p:grpSp>
      <p:sp>
        <p:nvSpPr>
          <p:cNvPr id="52" name="Freeform 45">
            <a:extLst>
              <a:ext uri="{FF2B5EF4-FFF2-40B4-BE49-F238E27FC236}">
                <a16:creationId xmlns:a16="http://schemas.microsoft.com/office/drawing/2014/main" id="{52207525-987C-F1E4-F38B-467B6B33B8EA}"/>
              </a:ext>
            </a:extLst>
          </p:cNvPr>
          <p:cNvSpPr/>
          <p:nvPr/>
        </p:nvSpPr>
        <p:spPr>
          <a:xfrm>
            <a:off x="4479372" y="5275700"/>
            <a:ext cx="331314" cy="331314"/>
          </a:xfrm>
          <a:custGeom>
            <a:avLst/>
            <a:gdLst/>
            <a:ahLst/>
            <a:cxnLst/>
            <a:rect l="l" t="t" r="r" b="b"/>
            <a:pathLst>
              <a:path w="496971" h="496971">
                <a:moveTo>
                  <a:pt x="0" y="0"/>
                </a:moveTo>
                <a:lnTo>
                  <a:pt x="496970" y="0"/>
                </a:lnTo>
                <a:lnTo>
                  <a:pt x="496970" y="496971"/>
                </a:lnTo>
                <a:lnTo>
                  <a:pt x="0" y="4969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>
              <a:latin typeface="Frequenz" panose="020B0804040204030804"/>
              <a:cs typeface="Hind Medium" panose="02000000000000000000" pitchFamily="2" charset="0"/>
            </a:endParaRPr>
          </a:p>
        </p:txBody>
      </p:sp>
      <p:grpSp>
        <p:nvGrpSpPr>
          <p:cNvPr id="53" name="Group 37">
            <a:extLst>
              <a:ext uri="{FF2B5EF4-FFF2-40B4-BE49-F238E27FC236}">
                <a16:creationId xmlns:a16="http://schemas.microsoft.com/office/drawing/2014/main" id="{959AE80A-1AEC-E62F-430D-E6A97DEC99C9}"/>
              </a:ext>
            </a:extLst>
          </p:cNvPr>
          <p:cNvGrpSpPr/>
          <p:nvPr/>
        </p:nvGrpSpPr>
        <p:grpSpPr>
          <a:xfrm>
            <a:off x="6757884" y="4991003"/>
            <a:ext cx="1440385" cy="681358"/>
            <a:chOff x="0" y="-38100"/>
            <a:chExt cx="255856" cy="121030"/>
          </a:xfrm>
        </p:grpSpPr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3C6E9EED-CDBC-4E1E-AB29-6DA0234C33B1}"/>
                </a:ext>
              </a:extLst>
            </p:cNvPr>
            <p:cNvSpPr/>
            <p:nvPr/>
          </p:nvSpPr>
          <p:spPr>
            <a:xfrm>
              <a:off x="0" y="0"/>
              <a:ext cx="255856" cy="82930"/>
            </a:xfrm>
            <a:custGeom>
              <a:avLst/>
              <a:gdLst/>
              <a:ahLst/>
              <a:cxnLst/>
              <a:rect l="l" t="t" r="r" b="b"/>
              <a:pathLst>
                <a:path w="255856" h="82930">
                  <a:moveTo>
                    <a:pt x="35833" y="0"/>
                  </a:moveTo>
                  <a:lnTo>
                    <a:pt x="220023" y="0"/>
                  </a:lnTo>
                  <a:cubicBezTo>
                    <a:pt x="239813" y="0"/>
                    <a:pt x="255856" y="16043"/>
                    <a:pt x="255856" y="35833"/>
                  </a:cubicBezTo>
                  <a:lnTo>
                    <a:pt x="255856" y="47097"/>
                  </a:lnTo>
                  <a:cubicBezTo>
                    <a:pt x="255856" y="66887"/>
                    <a:pt x="239813" y="82930"/>
                    <a:pt x="220023" y="82930"/>
                  </a:cubicBezTo>
                  <a:lnTo>
                    <a:pt x="35833" y="82930"/>
                  </a:lnTo>
                  <a:cubicBezTo>
                    <a:pt x="16043" y="82930"/>
                    <a:pt x="0" y="66887"/>
                    <a:pt x="0" y="47097"/>
                  </a:cubicBezTo>
                  <a:lnTo>
                    <a:pt x="0" y="35833"/>
                  </a:lnTo>
                  <a:cubicBezTo>
                    <a:pt x="0" y="16043"/>
                    <a:pt x="16043" y="0"/>
                    <a:pt x="35833" y="0"/>
                  </a:cubicBezTo>
                  <a:close/>
                </a:path>
              </a:pathLst>
            </a:custGeom>
            <a:solidFill>
              <a:srgbClr val="33CC99"/>
            </a:solidFill>
          </p:spPr>
          <p:txBody>
            <a:bodyPr/>
            <a:lstStyle/>
            <a:p>
              <a:endParaRPr lang="nl-NL" sz="1200">
                <a:latin typeface="Frequenz" panose="020B0804040204030804"/>
                <a:cs typeface="Hind Medium" panose="02000000000000000000" pitchFamily="2" charset="0"/>
              </a:endParaRPr>
            </a:p>
          </p:txBody>
        </p:sp>
        <p:sp>
          <p:nvSpPr>
            <p:cNvPr id="55" name="TextBox 39">
              <a:extLst>
                <a:ext uri="{FF2B5EF4-FFF2-40B4-BE49-F238E27FC236}">
                  <a16:creationId xmlns:a16="http://schemas.microsoft.com/office/drawing/2014/main" id="{C92D1664-4A66-E6CF-5BDC-F2B67D28CBCC}"/>
                </a:ext>
              </a:extLst>
            </p:cNvPr>
            <p:cNvSpPr txBox="1"/>
            <p:nvPr/>
          </p:nvSpPr>
          <p:spPr>
            <a:xfrm>
              <a:off x="0" y="-38100"/>
              <a:ext cx="255856" cy="12103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680"/>
                </a:lnSpc>
              </a:pPr>
              <a:endParaRPr sz="1200">
                <a:latin typeface="Frequenz" panose="020B0804040204030804"/>
                <a:cs typeface="Hind Medium" panose="02000000000000000000" pitchFamily="2" charset="0"/>
              </a:endParaRPr>
            </a:p>
          </p:txBody>
        </p:sp>
      </p:grpSp>
      <p:sp>
        <p:nvSpPr>
          <p:cNvPr id="56" name="Freeform 45">
            <a:extLst>
              <a:ext uri="{FF2B5EF4-FFF2-40B4-BE49-F238E27FC236}">
                <a16:creationId xmlns:a16="http://schemas.microsoft.com/office/drawing/2014/main" id="{A9768677-F037-C6F5-7FDC-022C17ACB0E4}"/>
              </a:ext>
            </a:extLst>
          </p:cNvPr>
          <p:cNvSpPr/>
          <p:nvPr/>
        </p:nvSpPr>
        <p:spPr>
          <a:xfrm>
            <a:off x="7312420" y="5279760"/>
            <a:ext cx="331314" cy="331314"/>
          </a:xfrm>
          <a:custGeom>
            <a:avLst/>
            <a:gdLst/>
            <a:ahLst/>
            <a:cxnLst/>
            <a:rect l="l" t="t" r="r" b="b"/>
            <a:pathLst>
              <a:path w="496971" h="496971">
                <a:moveTo>
                  <a:pt x="0" y="0"/>
                </a:moveTo>
                <a:lnTo>
                  <a:pt x="496970" y="0"/>
                </a:lnTo>
                <a:lnTo>
                  <a:pt x="496970" y="496971"/>
                </a:lnTo>
                <a:lnTo>
                  <a:pt x="0" y="4969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sz="1200">
              <a:latin typeface="Frequenz" panose="020B0804040204030804"/>
              <a:cs typeface="Hind Medium" panose="02000000000000000000" pitchFamily="2" charset="0"/>
            </a:endParaRP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C1344C72-7BCC-D30D-4A06-2D65781B904B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endParaRPr lang="en-US">
              <a:latin typeface="Frequenz" panose="020B0804040204030804"/>
            </a:endParaRP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8EF578A3-93EE-7EE0-B202-99590E09DE89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>
              <a:latin typeface="Frequenz" panose="020B0804040204030804"/>
            </a:endParaRPr>
          </a:p>
        </p:txBody>
      </p:sp>
    </p:spTree>
    <p:extLst>
      <p:ext uri="{BB962C8B-B14F-4D97-AF65-F5344CB8AC3E}">
        <p14:creationId xmlns:p14="http://schemas.microsoft.com/office/powerpoint/2010/main" val="32375739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heme/theme1.xml><?xml version="1.0" encoding="utf-8"?>
<a:theme xmlns:a="http://schemas.openxmlformats.org/drawingml/2006/main" name="Thema1">
  <a:themeElements>
    <a:clrScheme name="Teylingereind">
      <a:dk1>
        <a:srgbClr val="000000"/>
      </a:dk1>
      <a:lt1>
        <a:srgbClr val="FFFFFF"/>
      </a:lt1>
      <a:dk2>
        <a:srgbClr val="F9F9F9"/>
      </a:dk2>
      <a:lt2>
        <a:srgbClr val="E8E8E8"/>
      </a:lt2>
      <a:accent1>
        <a:srgbClr val="140D4D"/>
      </a:accent1>
      <a:accent2>
        <a:srgbClr val="ED4B00"/>
      </a:accent2>
      <a:accent3>
        <a:srgbClr val="3E5EFC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DZV_Presentatie_Template" id="{C3B6C47C-CC1D-6F47-80C8-046F17EDA843}" vid="{0E5F41B5-5644-1D45-B515-B09C6062A88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TemplafySlideTemplateConfiguration><![CDATA[{"slideVersion":1,"isValidatorEnabled":false,"isLocked":false,"elementsMetadata":[],"slideId":"1210725219834527754","enableDocumentContentUpdater":false,"version":"2.0"}]]></TemplafySlideTemplateConfiguration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4414198252484E86405D0E6A4A94D3" ma:contentTypeVersion="11" ma:contentTypeDescription="Een nieuw document maken." ma:contentTypeScope="" ma:versionID="c1cd62fc2dcdfe8c17f451aeab84ac2d">
  <xsd:schema xmlns:xsd="http://www.w3.org/2001/XMLSchema" xmlns:xs="http://www.w3.org/2001/XMLSchema" xmlns:p="http://schemas.microsoft.com/office/2006/metadata/properties" xmlns:ns2="44c4df1e-23f1-4e38-a3af-fb3a6115bf49" xmlns:ns3="65850644-89ff-4ea7-a818-e10bacb6ba23" targetNamespace="http://schemas.microsoft.com/office/2006/metadata/properties" ma:root="true" ma:fieldsID="fe39adadcd30b891775a3421dcd70bc3" ns2:_="" ns3:_="">
    <xsd:import namespace="44c4df1e-23f1-4e38-a3af-fb3a6115bf49"/>
    <xsd:import namespace="65850644-89ff-4ea7-a818-e10bacb6ba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c4df1e-23f1-4e38-a3af-fb3a6115bf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e63458cd-ce2d-47d3-a8fb-aba961f6e9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850644-89ff-4ea7-a818-e10bacb6ba23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0d042e3-0593-4dc4-83e2-a1e53a887173}" ma:internalName="TaxCatchAll" ma:showField="CatchAllData" ma:web="65850644-89ff-4ea7-a818-e10bacb6ba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TemplateConfiguration><![CDATA[{"slideVersion":1,"isValidatorEnabled":false,"isLocked":false,"elementsMetadata":[],"slideId":"1210725219834527754","enableDocumentContentUpdater":false,"version":"2.0"}]]></TemplafySlideTemplateConfiguration>
</file>

<file path=customXml/item6.xml><?xml version="1.0" encoding="utf-8"?>
<TemplafySlideFormConfiguration><![CDATA[{"formFields":[],"formDataEntries":[]}]]></TemplafySlideFormConfiguration>
</file>

<file path=customXml/item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4c4df1e-23f1-4e38-a3af-fb3a6115bf49">
      <Terms xmlns="http://schemas.microsoft.com/office/infopath/2007/PartnerControls"/>
    </lcf76f155ced4ddcb4097134ff3c332f>
    <TaxCatchAll xmlns="65850644-89ff-4ea7-a818-e10bacb6ba23"/>
  </documentManagement>
</p:properties>
</file>

<file path=customXml/itemProps1.xml><?xml version="1.0" encoding="utf-8"?>
<ds:datastoreItem xmlns:ds="http://schemas.openxmlformats.org/officeDocument/2006/customXml" ds:itemID="{77853821-9310-457A-B875-D73DD7EC4B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834FC8-8468-4108-ADB5-6AE6B6B5DD88}">
  <ds:schemaRefs/>
</ds:datastoreItem>
</file>

<file path=customXml/itemProps3.xml><?xml version="1.0" encoding="utf-8"?>
<ds:datastoreItem xmlns:ds="http://schemas.openxmlformats.org/officeDocument/2006/customXml" ds:itemID="{CAF39C6B-060E-474B-AE8F-978FFBF4C3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c4df1e-23f1-4e38-a3af-fb3a6115bf49"/>
    <ds:schemaRef ds:uri="65850644-89ff-4ea7-a818-e10bacb6ba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F221978-9493-4883-885E-0AF00BAA9E3E}">
  <ds:schemaRefs/>
</ds:datastoreItem>
</file>

<file path=customXml/itemProps5.xml><?xml version="1.0" encoding="utf-8"?>
<ds:datastoreItem xmlns:ds="http://schemas.openxmlformats.org/officeDocument/2006/customXml" ds:itemID="{A9122118-1FB8-47BA-BACC-D93E965CC60D}">
  <ds:schemaRefs/>
</ds:datastoreItem>
</file>

<file path=customXml/itemProps6.xml><?xml version="1.0" encoding="utf-8"?>
<ds:datastoreItem xmlns:ds="http://schemas.openxmlformats.org/officeDocument/2006/customXml" ds:itemID="{740F3753-278B-49C6-B5F6-00B59022523B}">
  <ds:schemaRefs/>
</ds:datastoreItem>
</file>

<file path=customXml/itemProps7.xml><?xml version="1.0" encoding="utf-8"?>
<ds:datastoreItem xmlns:ds="http://schemas.openxmlformats.org/officeDocument/2006/customXml" ds:itemID="{4524C0DC-16AA-48AC-9253-6CE7826BDD37}">
  <ds:schemaRefs>
    <ds:schemaRef ds:uri="http://purl.org/dc/terms/"/>
    <ds:schemaRef ds:uri="http://schemas.microsoft.com/office/2006/documentManagement/types"/>
    <ds:schemaRef ds:uri="http://purl.org/dc/elements/1.1/"/>
    <ds:schemaRef ds:uri="44c4df1e-23f1-4e38-a3af-fb3a6115bf49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65850644-89ff-4ea7-a818-e10bacb6ba2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SDZV_Presentatie_Template_V2</Template>
  <TotalTime>0</TotalTime>
  <Words>726</Words>
  <Application>Microsoft Office PowerPoint</Application>
  <PresentationFormat>Breedbeeld</PresentationFormat>
  <Paragraphs>162</Paragraphs>
  <Slides>16</Slides>
  <Notes>12</Notes>
  <HiddenSlides>4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7" baseType="lpstr">
      <vt:lpstr>Hind Madurai</vt:lpstr>
      <vt:lpstr>Frequenz Bold</vt:lpstr>
      <vt:lpstr>Wingdings</vt:lpstr>
      <vt:lpstr>Calibri</vt:lpstr>
      <vt:lpstr>Frequenz</vt:lpstr>
      <vt:lpstr>Rockwell</vt:lpstr>
      <vt:lpstr>Coco Gothic</vt:lpstr>
      <vt:lpstr>Arial</vt:lpstr>
      <vt:lpstr>Hind Medium</vt:lpstr>
      <vt:lpstr>roboto</vt:lpstr>
      <vt:lpstr>Thema1</vt:lpstr>
      <vt:lpstr>Samen de zorg vergroenen</vt:lpstr>
      <vt:lpstr>Samen de zorg vergroenen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Uitvoering</vt:lpstr>
      <vt:lpstr>PowerPoint-presentatie</vt:lpstr>
      <vt:lpstr>PowerPoint-presentatie</vt:lpstr>
      <vt:lpstr>Expertgroep SDZV geneesmiddelen</vt:lpstr>
      <vt:lpstr>Eenvoudig duurzamer voorschrijven met  Samen de zorg vergroenen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Kim van Hardeveld</dc:creator>
  <cp:lastModifiedBy>Lisa Marie Smale</cp:lastModifiedBy>
  <cp:revision>29</cp:revision>
  <dcterms:created xsi:type="dcterms:W3CDTF">2025-11-05T15:02:42Z</dcterms:created>
  <dcterms:modified xsi:type="dcterms:W3CDTF">2025-11-10T16:14:36Z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0x0101002D4414198252484E86405D0E6A4A94D3</vt:lpwstr>
  </property>
  <property fmtid="{D5CDD505-2E9C-101B-9397-08002B2CF9AE}" pid="3" name="MediaServiceImageTags">
    <vt:lpwstr/>
  </property>
</Properties>
</file>